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8" r:id="rId2"/>
    <p:sldId id="273" r:id="rId3"/>
    <p:sldId id="263" r:id="rId4"/>
    <p:sldId id="272" r:id="rId5"/>
    <p:sldId id="280" r:id="rId6"/>
    <p:sldId id="258" r:id="rId7"/>
    <p:sldId id="264" r:id="rId8"/>
    <p:sldId id="274" r:id="rId9"/>
    <p:sldId id="267" r:id="rId10"/>
    <p:sldId id="268" r:id="rId11"/>
    <p:sldId id="27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7401" userDrawn="1">
          <p15:clr>
            <a:srgbClr val="A4A3A4"/>
          </p15:clr>
        </p15:guide>
        <p15:guide id="4" pos="6652" userDrawn="1">
          <p15:clr>
            <a:srgbClr val="A4A3A4"/>
          </p15:clr>
        </p15:guide>
        <p15:guide id="5" orient="horz" pos="18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51" initials="1"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D3F75"/>
    <a:srgbClr val="20376D"/>
    <a:srgbClr val="CF3239"/>
    <a:srgbClr val="8FC143"/>
    <a:srgbClr val="E32552"/>
    <a:srgbClr val="C2292F"/>
    <a:srgbClr val="EB5C26"/>
    <a:srgbClr val="FAAF3C"/>
    <a:srgbClr val="6A6A6A"/>
    <a:srgbClr val="13AA9F"/>
  </p:clrMru>
  <p:extLst>
    <p:ext uri="{E76CE94A-603C-4142-B9EB-6D1370010A27}">
      <p14:discardImageEditData xmlns:p14="http://schemas.microsoft.com/office/powerpoint/2010/main" xmlns="" val="1"/>
    </p:ext>
    <p:ext uri="{D31A062A-798A-4329-ABDD-BBA856620510}">
      <p14:defaultImageDpi xmlns:p14="http://schemas.microsoft.com/office/powerpoint/2010/main" xmlns="" val="96"/>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17" d="100"/>
          <a:sy n="117" d="100"/>
        </p:scale>
        <p:origin x="1368" y="581"/>
      </p:cViewPr>
      <p:guideLst>
        <p:guide orient="horz" pos="1820"/>
        <p:guide pos="7401"/>
        <p:guide pos="665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A73AC-396E-4480-BF40-256BA3C50BDD}" type="datetimeFigureOut">
              <a:rPr lang="it-IT" smtClean="0"/>
              <a:pPr/>
              <a:t>19/01/2024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80541-4323-4561-B855-D1DF4B37D553}" type="slidenum">
              <a:rPr lang="it-IT" smtClean="0"/>
              <a:pPr/>
              <a:t>‹N›</a:t>
            </a:fld>
            <a:endParaRPr lang="it-IT"/>
          </a:p>
        </p:txBody>
      </p:sp>
    </p:spTree>
    <p:extLst>
      <p:ext uri="{BB962C8B-B14F-4D97-AF65-F5344CB8AC3E}">
        <p14:creationId xmlns:p14="http://schemas.microsoft.com/office/powerpoint/2010/main" xmlns="" val="7056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A1C64E-DB31-4740-B4BB-318D648BD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 xmlns:a16="http://schemas.microsoft.com/office/drawing/2014/main" id="{78411A05-4379-4161-A46B-B78C5DD3F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 xmlns:a16="http://schemas.microsoft.com/office/drawing/2014/main" id="{95BAA3DC-B8B6-412F-9F3C-A5564551B15C}"/>
              </a:ext>
            </a:extLst>
          </p:cNvPr>
          <p:cNvSpPr>
            <a:spLocks noGrp="1"/>
          </p:cNvSpPr>
          <p:nvPr>
            <p:ph type="dt" sz="half" idx="10"/>
          </p:nvPr>
        </p:nvSpPr>
        <p:spPr/>
        <p:txBody>
          <a:bodyPr/>
          <a:lstStyle/>
          <a:p>
            <a:fld id="{196BF4A6-85B5-430A-A3DF-5C1CE56D19FA}" type="datetimeFigureOut">
              <a:rPr lang="it-IT" smtClean="0"/>
              <a:pPr/>
              <a:t>19/01/2024</a:t>
            </a:fld>
            <a:endParaRPr lang="it-IT"/>
          </a:p>
        </p:txBody>
      </p:sp>
      <p:sp>
        <p:nvSpPr>
          <p:cNvPr id="5" name="Footer Placeholder 4">
            <a:extLst>
              <a:ext uri="{FF2B5EF4-FFF2-40B4-BE49-F238E27FC236}">
                <a16:creationId xmlns="" xmlns:a16="http://schemas.microsoft.com/office/drawing/2014/main" id="{29C4D4AE-CF7F-4323-B883-A9196D7EEA13}"/>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 xmlns:a16="http://schemas.microsoft.com/office/drawing/2014/main" id="{AF15AF40-6ABB-4E5D-BB75-6430FC9AF3C6}"/>
              </a:ext>
            </a:extLst>
          </p:cNvPr>
          <p:cNvSpPr>
            <a:spLocks noGrp="1"/>
          </p:cNvSpPr>
          <p:nvPr>
            <p:ph type="sldNum" sz="quarter" idx="12"/>
          </p:nvPr>
        </p:nvSpPr>
        <p:spPr/>
        <p:txBody>
          <a:body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163445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84B4A7-EB0A-4561-86F3-79DA9E108BE0}"/>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 xmlns:a16="http://schemas.microsoft.com/office/drawing/2014/main" id="{9C80760A-D765-4226-9668-CCF286985C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21A7759C-895E-4BCF-AFA8-B8E7F59F8E04}"/>
              </a:ext>
            </a:extLst>
          </p:cNvPr>
          <p:cNvSpPr>
            <a:spLocks noGrp="1"/>
          </p:cNvSpPr>
          <p:nvPr>
            <p:ph type="dt" sz="half" idx="10"/>
          </p:nvPr>
        </p:nvSpPr>
        <p:spPr/>
        <p:txBody>
          <a:bodyPr/>
          <a:lstStyle/>
          <a:p>
            <a:fld id="{196BF4A6-85B5-430A-A3DF-5C1CE56D19FA}" type="datetimeFigureOut">
              <a:rPr lang="it-IT" smtClean="0"/>
              <a:pPr/>
              <a:t>19/01/2024</a:t>
            </a:fld>
            <a:endParaRPr lang="it-IT"/>
          </a:p>
        </p:txBody>
      </p:sp>
      <p:sp>
        <p:nvSpPr>
          <p:cNvPr id="5" name="Footer Placeholder 4">
            <a:extLst>
              <a:ext uri="{FF2B5EF4-FFF2-40B4-BE49-F238E27FC236}">
                <a16:creationId xmlns="" xmlns:a16="http://schemas.microsoft.com/office/drawing/2014/main" id="{92682AA2-5756-4684-9FAC-48DDD12EC542}"/>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 xmlns:a16="http://schemas.microsoft.com/office/drawing/2014/main" id="{5F979ECB-5C94-4C1C-A571-A9F8480B20E2}"/>
              </a:ext>
            </a:extLst>
          </p:cNvPr>
          <p:cNvSpPr>
            <a:spLocks noGrp="1"/>
          </p:cNvSpPr>
          <p:nvPr>
            <p:ph type="sldNum" sz="quarter" idx="12"/>
          </p:nvPr>
        </p:nvSpPr>
        <p:spPr/>
        <p:txBody>
          <a:body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336833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246AA07-4CC6-4B86-B1C1-1DCFC205C8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 xmlns:a16="http://schemas.microsoft.com/office/drawing/2014/main" id="{55E89205-85AE-4685-A8C3-3E80651260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1B53D404-78D3-4EED-810F-6B5D2AB6D124}"/>
              </a:ext>
            </a:extLst>
          </p:cNvPr>
          <p:cNvSpPr>
            <a:spLocks noGrp="1"/>
          </p:cNvSpPr>
          <p:nvPr>
            <p:ph type="dt" sz="half" idx="10"/>
          </p:nvPr>
        </p:nvSpPr>
        <p:spPr/>
        <p:txBody>
          <a:bodyPr/>
          <a:lstStyle/>
          <a:p>
            <a:fld id="{196BF4A6-85B5-430A-A3DF-5C1CE56D19FA}" type="datetimeFigureOut">
              <a:rPr lang="it-IT" smtClean="0"/>
              <a:pPr/>
              <a:t>19/01/2024</a:t>
            </a:fld>
            <a:endParaRPr lang="it-IT"/>
          </a:p>
        </p:txBody>
      </p:sp>
      <p:sp>
        <p:nvSpPr>
          <p:cNvPr id="5" name="Footer Placeholder 4">
            <a:extLst>
              <a:ext uri="{FF2B5EF4-FFF2-40B4-BE49-F238E27FC236}">
                <a16:creationId xmlns="" xmlns:a16="http://schemas.microsoft.com/office/drawing/2014/main" id="{1DD41E73-D552-4F92-BB6B-5AE5C2ED6298}"/>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 xmlns:a16="http://schemas.microsoft.com/office/drawing/2014/main" id="{1453A8B8-CFE9-408E-B7C4-E87DA523CBDD}"/>
              </a:ext>
            </a:extLst>
          </p:cNvPr>
          <p:cNvSpPr>
            <a:spLocks noGrp="1"/>
          </p:cNvSpPr>
          <p:nvPr>
            <p:ph type="sldNum" sz="quarter" idx="12"/>
          </p:nvPr>
        </p:nvSpPr>
        <p:spPr/>
        <p:txBody>
          <a:body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2762593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11580-1BC0-4779-B18D-770DE5F07502}"/>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 xmlns:a16="http://schemas.microsoft.com/office/drawing/2014/main" id="{277D68A0-0E5E-43CC-BC43-4A0579A8D7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57267EDA-9890-4071-AC9F-6F074BF2698E}"/>
              </a:ext>
            </a:extLst>
          </p:cNvPr>
          <p:cNvSpPr>
            <a:spLocks noGrp="1"/>
          </p:cNvSpPr>
          <p:nvPr>
            <p:ph type="dt" sz="half" idx="10"/>
          </p:nvPr>
        </p:nvSpPr>
        <p:spPr/>
        <p:txBody>
          <a:bodyPr/>
          <a:lstStyle/>
          <a:p>
            <a:fld id="{196BF4A6-85B5-430A-A3DF-5C1CE56D19FA}" type="datetimeFigureOut">
              <a:rPr lang="it-IT" smtClean="0"/>
              <a:pPr/>
              <a:t>19/01/2024</a:t>
            </a:fld>
            <a:endParaRPr lang="it-IT"/>
          </a:p>
        </p:txBody>
      </p:sp>
      <p:sp>
        <p:nvSpPr>
          <p:cNvPr id="5" name="Footer Placeholder 4">
            <a:extLst>
              <a:ext uri="{FF2B5EF4-FFF2-40B4-BE49-F238E27FC236}">
                <a16:creationId xmlns="" xmlns:a16="http://schemas.microsoft.com/office/drawing/2014/main" id="{C61C0D00-5E40-4831-AAFC-40D194C3882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 xmlns:a16="http://schemas.microsoft.com/office/drawing/2014/main" id="{D08FF6FF-0D4B-44B8-8001-8156B004D1D9}"/>
              </a:ext>
            </a:extLst>
          </p:cNvPr>
          <p:cNvSpPr>
            <a:spLocks noGrp="1"/>
          </p:cNvSpPr>
          <p:nvPr>
            <p:ph type="sldNum" sz="quarter" idx="12"/>
          </p:nvPr>
        </p:nvSpPr>
        <p:spPr/>
        <p:txBody>
          <a:body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83548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15B69F-6E9D-474D-AAB7-0A17C092F6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 xmlns:a16="http://schemas.microsoft.com/office/drawing/2014/main" id="{70149B84-41A0-49E6-ABF8-5057EBB2F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3EAEF43-3DD4-4402-AF14-1690610B3EF6}"/>
              </a:ext>
            </a:extLst>
          </p:cNvPr>
          <p:cNvSpPr>
            <a:spLocks noGrp="1"/>
          </p:cNvSpPr>
          <p:nvPr>
            <p:ph type="dt" sz="half" idx="10"/>
          </p:nvPr>
        </p:nvSpPr>
        <p:spPr/>
        <p:txBody>
          <a:bodyPr/>
          <a:lstStyle/>
          <a:p>
            <a:fld id="{196BF4A6-85B5-430A-A3DF-5C1CE56D19FA}" type="datetimeFigureOut">
              <a:rPr lang="it-IT" smtClean="0"/>
              <a:pPr/>
              <a:t>19/01/2024</a:t>
            </a:fld>
            <a:endParaRPr lang="it-IT"/>
          </a:p>
        </p:txBody>
      </p:sp>
      <p:sp>
        <p:nvSpPr>
          <p:cNvPr id="5" name="Footer Placeholder 4">
            <a:extLst>
              <a:ext uri="{FF2B5EF4-FFF2-40B4-BE49-F238E27FC236}">
                <a16:creationId xmlns="" xmlns:a16="http://schemas.microsoft.com/office/drawing/2014/main" id="{DD629ABA-C2C9-4B2F-85F6-1D978F8C3A87}"/>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 xmlns:a16="http://schemas.microsoft.com/office/drawing/2014/main" id="{7068F51D-9686-4865-B7E1-EA18009A007F}"/>
              </a:ext>
            </a:extLst>
          </p:cNvPr>
          <p:cNvSpPr>
            <a:spLocks noGrp="1"/>
          </p:cNvSpPr>
          <p:nvPr>
            <p:ph type="sldNum" sz="quarter" idx="12"/>
          </p:nvPr>
        </p:nvSpPr>
        <p:spPr/>
        <p:txBody>
          <a:body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412291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5875DD-A9A9-4AB5-BE2E-416C46316906}"/>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 xmlns:a16="http://schemas.microsoft.com/office/drawing/2014/main" id="{780726A1-39B3-4DDE-9EB5-B0229E7EC3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 xmlns:a16="http://schemas.microsoft.com/office/drawing/2014/main" id="{B09DED6A-6167-4538-9EA6-E3F301F8B3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 xmlns:a16="http://schemas.microsoft.com/office/drawing/2014/main" id="{077FFE24-1EE0-4BDC-BEEA-4CCC75BDC083}"/>
              </a:ext>
            </a:extLst>
          </p:cNvPr>
          <p:cNvSpPr>
            <a:spLocks noGrp="1"/>
          </p:cNvSpPr>
          <p:nvPr>
            <p:ph type="dt" sz="half" idx="10"/>
          </p:nvPr>
        </p:nvSpPr>
        <p:spPr/>
        <p:txBody>
          <a:bodyPr/>
          <a:lstStyle/>
          <a:p>
            <a:fld id="{196BF4A6-85B5-430A-A3DF-5C1CE56D19FA}" type="datetimeFigureOut">
              <a:rPr lang="it-IT" smtClean="0"/>
              <a:pPr/>
              <a:t>19/01/2024</a:t>
            </a:fld>
            <a:endParaRPr lang="it-IT"/>
          </a:p>
        </p:txBody>
      </p:sp>
      <p:sp>
        <p:nvSpPr>
          <p:cNvPr id="6" name="Footer Placeholder 5">
            <a:extLst>
              <a:ext uri="{FF2B5EF4-FFF2-40B4-BE49-F238E27FC236}">
                <a16:creationId xmlns="" xmlns:a16="http://schemas.microsoft.com/office/drawing/2014/main" id="{9E58C800-6E1E-4C70-B1B8-DC0DF41E23EF}"/>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 xmlns:a16="http://schemas.microsoft.com/office/drawing/2014/main" id="{39B5B01C-3481-4754-B3B7-D940ECFD08F1}"/>
              </a:ext>
            </a:extLst>
          </p:cNvPr>
          <p:cNvSpPr>
            <a:spLocks noGrp="1"/>
          </p:cNvSpPr>
          <p:nvPr>
            <p:ph type="sldNum" sz="quarter" idx="12"/>
          </p:nvPr>
        </p:nvSpPr>
        <p:spPr/>
        <p:txBody>
          <a:body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85293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2B53AB-5690-43F7-A949-61CDC04CFFBC}"/>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 xmlns:a16="http://schemas.microsoft.com/office/drawing/2014/main" id="{A6A197AE-0E43-454E-8C9B-F580AC789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7AAC1D2-8FAE-4174-947C-87B31384D1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 xmlns:a16="http://schemas.microsoft.com/office/drawing/2014/main" id="{65B261AD-7647-493A-8A57-C40C4C226C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D7DDED1-37B1-4B5A-8252-8B608D5F01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 xmlns:a16="http://schemas.microsoft.com/office/drawing/2014/main" id="{17B88936-23BA-4601-88ED-A1FC65122E20}"/>
              </a:ext>
            </a:extLst>
          </p:cNvPr>
          <p:cNvSpPr>
            <a:spLocks noGrp="1"/>
          </p:cNvSpPr>
          <p:nvPr>
            <p:ph type="dt" sz="half" idx="10"/>
          </p:nvPr>
        </p:nvSpPr>
        <p:spPr/>
        <p:txBody>
          <a:bodyPr/>
          <a:lstStyle/>
          <a:p>
            <a:fld id="{196BF4A6-85B5-430A-A3DF-5C1CE56D19FA}" type="datetimeFigureOut">
              <a:rPr lang="it-IT" smtClean="0"/>
              <a:pPr/>
              <a:t>19/01/2024</a:t>
            </a:fld>
            <a:endParaRPr lang="it-IT"/>
          </a:p>
        </p:txBody>
      </p:sp>
      <p:sp>
        <p:nvSpPr>
          <p:cNvPr id="8" name="Footer Placeholder 7">
            <a:extLst>
              <a:ext uri="{FF2B5EF4-FFF2-40B4-BE49-F238E27FC236}">
                <a16:creationId xmlns="" xmlns:a16="http://schemas.microsoft.com/office/drawing/2014/main" id="{2AB1B792-864F-4194-AF3D-7B40B7DF08AD}"/>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 xmlns:a16="http://schemas.microsoft.com/office/drawing/2014/main" id="{5639BEA0-356B-4FE2-94E1-E83C73DD325D}"/>
              </a:ext>
            </a:extLst>
          </p:cNvPr>
          <p:cNvSpPr>
            <a:spLocks noGrp="1"/>
          </p:cNvSpPr>
          <p:nvPr>
            <p:ph type="sldNum" sz="quarter" idx="12"/>
          </p:nvPr>
        </p:nvSpPr>
        <p:spPr/>
        <p:txBody>
          <a:body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94049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0371B6-60B8-4ABE-99C2-B8FC84476E19}"/>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 xmlns:a16="http://schemas.microsoft.com/office/drawing/2014/main" id="{8C869BE3-E60E-433B-AE67-5AA46B44E516}"/>
              </a:ext>
            </a:extLst>
          </p:cNvPr>
          <p:cNvSpPr>
            <a:spLocks noGrp="1"/>
          </p:cNvSpPr>
          <p:nvPr>
            <p:ph type="dt" sz="half" idx="10"/>
          </p:nvPr>
        </p:nvSpPr>
        <p:spPr/>
        <p:txBody>
          <a:bodyPr/>
          <a:lstStyle/>
          <a:p>
            <a:fld id="{196BF4A6-85B5-430A-A3DF-5C1CE56D19FA}" type="datetimeFigureOut">
              <a:rPr lang="it-IT" smtClean="0"/>
              <a:pPr/>
              <a:t>19/01/2024</a:t>
            </a:fld>
            <a:endParaRPr lang="it-IT"/>
          </a:p>
        </p:txBody>
      </p:sp>
      <p:sp>
        <p:nvSpPr>
          <p:cNvPr id="4" name="Footer Placeholder 3">
            <a:extLst>
              <a:ext uri="{FF2B5EF4-FFF2-40B4-BE49-F238E27FC236}">
                <a16:creationId xmlns="" xmlns:a16="http://schemas.microsoft.com/office/drawing/2014/main" id="{2611A73D-B549-404F-ADE9-02D40AB07A8A}"/>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 xmlns:a16="http://schemas.microsoft.com/office/drawing/2014/main" id="{508AFDBD-F652-48CB-BCC6-3D1DE4C47CF5}"/>
              </a:ext>
            </a:extLst>
          </p:cNvPr>
          <p:cNvSpPr>
            <a:spLocks noGrp="1"/>
          </p:cNvSpPr>
          <p:nvPr>
            <p:ph type="sldNum" sz="quarter" idx="12"/>
          </p:nvPr>
        </p:nvSpPr>
        <p:spPr/>
        <p:txBody>
          <a:body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228969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28DD603-8F23-4708-A083-3DCBC4C0972F}"/>
              </a:ext>
            </a:extLst>
          </p:cNvPr>
          <p:cNvSpPr>
            <a:spLocks noGrp="1"/>
          </p:cNvSpPr>
          <p:nvPr>
            <p:ph type="dt" sz="half" idx="10"/>
          </p:nvPr>
        </p:nvSpPr>
        <p:spPr/>
        <p:txBody>
          <a:bodyPr/>
          <a:lstStyle/>
          <a:p>
            <a:fld id="{196BF4A6-85B5-430A-A3DF-5C1CE56D19FA}" type="datetimeFigureOut">
              <a:rPr lang="it-IT" smtClean="0"/>
              <a:pPr/>
              <a:t>19/01/2024</a:t>
            </a:fld>
            <a:endParaRPr lang="it-IT"/>
          </a:p>
        </p:txBody>
      </p:sp>
      <p:sp>
        <p:nvSpPr>
          <p:cNvPr id="3" name="Footer Placeholder 2">
            <a:extLst>
              <a:ext uri="{FF2B5EF4-FFF2-40B4-BE49-F238E27FC236}">
                <a16:creationId xmlns="" xmlns:a16="http://schemas.microsoft.com/office/drawing/2014/main" id="{CECB57CD-F764-44CA-B880-B1F51D2DEB77}"/>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 xmlns:a16="http://schemas.microsoft.com/office/drawing/2014/main" id="{968AA6EE-A07C-4AE9-B7FB-F2AF37A05403}"/>
              </a:ext>
            </a:extLst>
          </p:cNvPr>
          <p:cNvSpPr>
            <a:spLocks noGrp="1"/>
          </p:cNvSpPr>
          <p:nvPr>
            <p:ph type="sldNum" sz="quarter" idx="12"/>
          </p:nvPr>
        </p:nvSpPr>
        <p:spPr/>
        <p:txBody>
          <a:body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240522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C52B6B-1548-4886-85C7-B00ED40EC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 xmlns:a16="http://schemas.microsoft.com/office/drawing/2014/main" id="{41367874-5E36-4642-8876-D8CEB0498D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 xmlns:a16="http://schemas.microsoft.com/office/drawing/2014/main" id="{8F39625A-C8B7-4542-81E5-B0C21B50D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F5F9269-AC32-45A1-9398-118483680CD4}"/>
              </a:ext>
            </a:extLst>
          </p:cNvPr>
          <p:cNvSpPr>
            <a:spLocks noGrp="1"/>
          </p:cNvSpPr>
          <p:nvPr>
            <p:ph type="dt" sz="half" idx="10"/>
          </p:nvPr>
        </p:nvSpPr>
        <p:spPr/>
        <p:txBody>
          <a:bodyPr/>
          <a:lstStyle/>
          <a:p>
            <a:fld id="{196BF4A6-85B5-430A-A3DF-5C1CE56D19FA}" type="datetimeFigureOut">
              <a:rPr lang="it-IT" smtClean="0"/>
              <a:pPr/>
              <a:t>19/01/2024</a:t>
            </a:fld>
            <a:endParaRPr lang="it-IT"/>
          </a:p>
        </p:txBody>
      </p:sp>
      <p:sp>
        <p:nvSpPr>
          <p:cNvPr id="6" name="Footer Placeholder 5">
            <a:extLst>
              <a:ext uri="{FF2B5EF4-FFF2-40B4-BE49-F238E27FC236}">
                <a16:creationId xmlns="" xmlns:a16="http://schemas.microsoft.com/office/drawing/2014/main" id="{F6E40390-A54A-4597-AE31-2864F28F8263}"/>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 xmlns:a16="http://schemas.microsoft.com/office/drawing/2014/main" id="{C03ED9DF-9A9F-4743-838E-39AB5B6C600D}"/>
              </a:ext>
            </a:extLst>
          </p:cNvPr>
          <p:cNvSpPr>
            <a:spLocks noGrp="1"/>
          </p:cNvSpPr>
          <p:nvPr>
            <p:ph type="sldNum" sz="quarter" idx="12"/>
          </p:nvPr>
        </p:nvSpPr>
        <p:spPr/>
        <p:txBody>
          <a:body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185846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6542B1-5C95-44D1-8DF4-3BD328DDA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 xmlns:a16="http://schemas.microsoft.com/office/drawing/2014/main" id="{93438C1A-1CB9-4AC1-9209-A26403727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 xmlns:a16="http://schemas.microsoft.com/office/drawing/2014/main" id="{108A9B67-D2AE-488E-BDF4-0BB314A2D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EA8BDF5-9B79-48D2-8B4D-E72573BE0BAB}"/>
              </a:ext>
            </a:extLst>
          </p:cNvPr>
          <p:cNvSpPr>
            <a:spLocks noGrp="1"/>
          </p:cNvSpPr>
          <p:nvPr>
            <p:ph type="dt" sz="half" idx="10"/>
          </p:nvPr>
        </p:nvSpPr>
        <p:spPr/>
        <p:txBody>
          <a:bodyPr/>
          <a:lstStyle/>
          <a:p>
            <a:fld id="{196BF4A6-85B5-430A-A3DF-5C1CE56D19FA}" type="datetimeFigureOut">
              <a:rPr lang="it-IT" smtClean="0"/>
              <a:pPr/>
              <a:t>19/01/2024</a:t>
            </a:fld>
            <a:endParaRPr lang="it-IT"/>
          </a:p>
        </p:txBody>
      </p:sp>
      <p:sp>
        <p:nvSpPr>
          <p:cNvPr id="6" name="Footer Placeholder 5">
            <a:extLst>
              <a:ext uri="{FF2B5EF4-FFF2-40B4-BE49-F238E27FC236}">
                <a16:creationId xmlns="" xmlns:a16="http://schemas.microsoft.com/office/drawing/2014/main" id="{E65E283E-A7C3-4D45-889E-62834AFA78C1}"/>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 xmlns:a16="http://schemas.microsoft.com/office/drawing/2014/main" id="{0E53A03B-3AF4-4632-ACE7-461B9B7FE584}"/>
              </a:ext>
            </a:extLst>
          </p:cNvPr>
          <p:cNvSpPr>
            <a:spLocks noGrp="1"/>
          </p:cNvSpPr>
          <p:nvPr>
            <p:ph type="sldNum" sz="quarter" idx="12"/>
          </p:nvPr>
        </p:nvSpPr>
        <p:spPr/>
        <p:txBody>
          <a:body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212608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A40124A-CDA1-40AC-BEDA-2003FEE070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 xmlns:a16="http://schemas.microsoft.com/office/drawing/2014/main" id="{D66BA0BC-E0C7-4081-88B9-E162DD23F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 xmlns:a16="http://schemas.microsoft.com/office/drawing/2014/main" id="{F3CE4D7D-C8A4-4661-A250-04ABD181F1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BF4A6-85B5-430A-A3DF-5C1CE56D19FA}" type="datetimeFigureOut">
              <a:rPr lang="it-IT" smtClean="0"/>
              <a:pPr/>
              <a:t>19/01/2024</a:t>
            </a:fld>
            <a:endParaRPr lang="it-IT"/>
          </a:p>
        </p:txBody>
      </p:sp>
      <p:sp>
        <p:nvSpPr>
          <p:cNvPr id="5" name="Footer Placeholder 4">
            <a:extLst>
              <a:ext uri="{FF2B5EF4-FFF2-40B4-BE49-F238E27FC236}">
                <a16:creationId xmlns="" xmlns:a16="http://schemas.microsoft.com/office/drawing/2014/main" id="{1D124904-441C-4D70-AA9E-AA63D7F31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 xmlns:a16="http://schemas.microsoft.com/office/drawing/2014/main" id="{9EA1AD84-7911-490D-A130-E3FCA21EE1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69E32-C490-40F8-94C1-0D1174AFAAE4}" type="slidenum">
              <a:rPr lang="it-IT" smtClean="0"/>
              <a:pPr/>
              <a:t>‹N›</a:t>
            </a:fld>
            <a:endParaRPr lang="it-IT"/>
          </a:p>
        </p:txBody>
      </p:sp>
    </p:spTree>
    <p:extLst>
      <p:ext uri="{BB962C8B-B14F-4D97-AF65-F5344CB8AC3E}">
        <p14:creationId xmlns:p14="http://schemas.microsoft.com/office/powerpoint/2010/main" xmlns="" val="159427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BA8ED871-93D1-4502-8122-7E1F5186393F}"/>
              </a:ext>
            </a:extLst>
          </p:cNvPr>
          <p:cNvSpPr txBox="1"/>
          <p:nvPr/>
        </p:nvSpPr>
        <p:spPr>
          <a:xfrm>
            <a:off x="718587" y="2961176"/>
            <a:ext cx="8240685"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a:ea typeface="+mn-ea"/>
                <a:cs typeface="+mn-cs"/>
              </a:rPr>
              <a:t>Convenzione locale tra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a:ea typeface="+mn-ea"/>
                <a:cs typeface="+mn-cs"/>
              </a:rPr>
              <a:t>My English School </a:t>
            </a: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e </a:t>
            </a:r>
            <a:r>
              <a:rPr lang="it-IT" sz="2400" b="1" dirty="0">
                <a:solidFill>
                  <a:srgbClr val="FF0000"/>
                </a:solidFill>
                <a:latin typeface="Calibri" panose="020F0502020204030204"/>
              </a:rPr>
              <a:t>CRAL REGIONE PUGLIA </a:t>
            </a: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riservata a tutti </a:t>
            </a:r>
            <a:r>
              <a:rPr lang="it-IT" sz="2400" dirty="0">
                <a:solidFill>
                  <a:prstClr val="white"/>
                </a:solidFill>
                <a:latin typeface="Calibri" panose="020F0502020204030204"/>
              </a:rPr>
              <a:t>iscritti</a:t>
            </a: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 ed ai loro familiari relativa a corsi di formazione in lingua inglese. </a:t>
            </a:r>
          </a:p>
        </p:txBody>
      </p:sp>
    </p:spTree>
    <p:extLst>
      <p:ext uri="{BB962C8B-B14F-4D97-AF65-F5344CB8AC3E}">
        <p14:creationId xmlns:p14="http://schemas.microsoft.com/office/powerpoint/2010/main" xmlns="" val="102423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5" name="Rettangolo arrotondato 4"/>
          <p:cNvSpPr/>
          <p:nvPr/>
        </p:nvSpPr>
        <p:spPr>
          <a:xfrm>
            <a:off x="304800" y="414189"/>
            <a:ext cx="5403273" cy="5661891"/>
          </a:xfrm>
          <a:prstGeom prst="roundRect">
            <a:avLst>
              <a:gd name="adj" fmla="val 12166"/>
            </a:avLst>
          </a:prstGeom>
          <a:solidFill>
            <a:srgbClr val="203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572654" y="665625"/>
            <a:ext cx="4867563" cy="5324535"/>
          </a:xfrm>
          <a:prstGeom prst="rect">
            <a:avLst/>
          </a:prstGeom>
        </p:spPr>
        <p:txBody>
          <a:bodyPr wrap="square">
            <a:spAutoFit/>
          </a:bodyPr>
          <a:lstStyle/>
          <a:p>
            <a:pPr lvl="0" algn="just">
              <a:defRPr/>
            </a:pPr>
            <a:r>
              <a:rPr lang="it-IT" b="1" dirty="0" err="1">
                <a:solidFill>
                  <a:prstClr val="white"/>
                </a:solidFill>
              </a:rPr>
              <a:t>MySMART</a:t>
            </a:r>
            <a:r>
              <a:rPr lang="it-IT" b="1" dirty="0">
                <a:solidFill>
                  <a:prstClr val="white"/>
                </a:solidFill>
              </a:rPr>
              <a:t> TEENS</a:t>
            </a:r>
          </a:p>
          <a:p>
            <a:pPr lvl="0" algn="just">
              <a:defRPr/>
            </a:pPr>
            <a:endParaRPr lang="it-IT" b="1" dirty="0">
              <a:solidFill>
                <a:prstClr val="white"/>
              </a:solidFill>
            </a:endParaRPr>
          </a:p>
          <a:p>
            <a:pPr lvl="0" algn="just">
              <a:defRPr/>
            </a:pPr>
            <a:r>
              <a:rPr lang="it-IT" sz="1600" dirty="0">
                <a:solidFill>
                  <a:prstClr val="white"/>
                </a:solidFill>
              </a:rPr>
              <a:t>E’ un corso ad ore (50) creato per piccoli gruppi di studenti di età compresa fra gli 11 e i 15 anni. I materiali e le </a:t>
            </a:r>
            <a:r>
              <a:rPr lang="it-IT" sz="1600" b="1" dirty="0">
                <a:solidFill>
                  <a:prstClr val="white"/>
                </a:solidFill>
              </a:rPr>
              <a:t>lezioni</a:t>
            </a:r>
            <a:r>
              <a:rPr lang="it-IT" sz="1600" dirty="0">
                <a:solidFill>
                  <a:prstClr val="white"/>
                </a:solidFill>
              </a:rPr>
              <a:t> sono in linea con il programma per la lingua inglese delle scuole medie e del primo anno di scuole superiori.</a:t>
            </a:r>
          </a:p>
          <a:p>
            <a:pPr lvl="0" algn="just">
              <a:defRPr/>
            </a:pPr>
            <a:r>
              <a:rPr lang="it-IT" sz="1600" dirty="0">
                <a:solidFill>
                  <a:prstClr val="white"/>
                </a:solidFill>
              </a:rPr>
              <a:t>I materiali predisposti per il progetto </a:t>
            </a:r>
            <a:r>
              <a:rPr lang="it-IT" sz="1600" dirty="0" err="1">
                <a:solidFill>
                  <a:prstClr val="white"/>
                </a:solidFill>
              </a:rPr>
              <a:t>Teens</a:t>
            </a:r>
            <a:r>
              <a:rPr lang="it-IT" sz="1600" dirty="0">
                <a:solidFill>
                  <a:prstClr val="white"/>
                </a:solidFill>
              </a:rPr>
              <a:t> sono divertenti, coinvolgenti, mirano a far parlare i ragazzi il più possibile e stimolano l’apprendimento comunicativo; in più, durante il percorso sono previste delle ore di approfondimento su alcuni </a:t>
            </a:r>
            <a:r>
              <a:rPr lang="it-IT" sz="1600" b="1" dirty="0">
                <a:solidFill>
                  <a:prstClr val="white"/>
                </a:solidFill>
              </a:rPr>
              <a:t>aspetti culturali tipici dei paesi anglofoni.</a:t>
            </a:r>
            <a:r>
              <a:rPr lang="it-IT" sz="1600" dirty="0">
                <a:solidFill>
                  <a:prstClr val="white"/>
                </a:solidFill>
              </a:rPr>
              <a:t> </a:t>
            </a:r>
          </a:p>
          <a:p>
            <a:pPr lvl="0" algn="just">
              <a:defRPr/>
            </a:pPr>
            <a:r>
              <a:rPr lang="it-IT" sz="1600" dirty="0">
                <a:solidFill>
                  <a:prstClr val="white"/>
                </a:solidFill>
              </a:rPr>
              <a:t>L’intero corso è corredato da attività digitali da svolgersi a casa o a scuola che aiutano gli studenti a prepararsi in vista delle lezioni o a consolidare ciò che hanno appreso in aula.</a:t>
            </a:r>
          </a:p>
          <a:p>
            <a:pPr lvl="0" algn="just">
              <a:defRPr/>
            </a:pPr>
            <a:endParaRPr lang="it-IT" sz="1600" dirty="0">
              <a:solidFill>
                <a:prstClr val="white"/>
              </a:solidFill>
            </a:endParaRPr>
          </a:p>
          <a:p>
            <a:pPr lvl="0">
              <a:defRPr/>
            </a:pPr>
            <a:r>
              <a:rPr lang="it-IT" sz="1600" dirty="0">
                <a:solidFill>
                  <a:prstClr val="white"/>
                </a:solidFill>
              </a:rPr>
              <a:t>I corsi sono strutturati su quattro livelli:  </a:t>
            </a:r>
            <a:r>
              <a:rPr lang="it-IT" sz="1600" dirty="0" err="1">
                <a:solidFill>
                  <a:prstClr val="white"/>
                </a:solidFill>
              </a:rPr>
              <a:t>Explorers</a:t>
            </a:r>
            <a:r>
              <a:rPr lang="it-IT" sz="1600" dirty="0">
                <a:solidFill>
                  <a:prstClr val="white"/>
                </a:solidFill>
              </a:rPr>
              <a:t> (A1-A2), </a:t>
            </a:r>
            <a:r>
              <a:rPr lang="it-IT" sz="1600" dirty="0" err="1">
                <a:solidFill>
                  <a:prstClr val="white"/>
                </a:solidFill>
              </a:rPr>
              <a:t>Pioneers</a:t>
            </a:r>
            <a:r>
              <a:rPr lang="it-IT" sz="1600" dirty="0">
                <a:solidFill>
                  <a:prstClr val="white"/>
                </a:solidFill>
              </a:rPr>
              <a:t> (A2-B1), Travellers (B1) and </a:t>
            </a:r>
            <a:r>
              <a:rPr lang="it-IT" sz="1600" dirty="0" err="1">
                <a:solidFill>
                  <a:prstClr val="white"/>
                </a:solidFill>
              </a:rPr>
              <a:t>Inventors</a:t>
            </a:r>
            <a:r>
              <a:rPr lang="it-IT" sz="1600" dirty="0">
                <a:solidFill>
                  <a:prstClr val="white"/>
                </a:solidFill>
              </a:rPr>
              <a:t> (B1-B2).</a:t>
            </a:r>
          </a:p>
        </p:txBody>
      </p:sp>
      <p:pic>
        <p:nvPicPr>
          <p:cNvPr id="8" name="Immagine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813204" y="414189"/>
            <a:ext cx="3346427" cy="2386387"/>
          </a:xfrm>
          <a:prstGeom prst="rect">
            <a:avLst/>
          </a:prstGeom>
        </p:spPr>
      </p:pic>
      <p:pic>
        <p:nvPicPr>
          <p:cNvPr id="9" name="Immagine 8"/>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8909575" y="1552417"/>
            <a:ext cx="3190992" cy="2496317"/>
          </a:xfrm>
          <a:prstGeom prst="rect">
            <a:avLst/>
          </a:prstGeom>
        </p:spPr>
      </p:pic>
      <p:pic>
        <p:nvPicPr>
          <p:cNvPr id="10" name="Immagine 9"/>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13204" y="2918476"/>
            <a:ext cx="3291847" cy="2523535"/>
          </a:xfrm>
          <a:prstGeom prst="rect">
            <a:avLst/>
          </a:prstGeom>
        </p:spPr>
      </p:pic>
      <p:pic>
        <p:nvPicPr>
          <p:cNvPr id="11" name="Immagine 10"/>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8909575" y="4143671"/>
            <a:ext cx="3282425" cy="2596681"/>
          </a:xfrm>
          <a:prstGeom prst="rect">
            <a:avLst/>
          </a:prstGeom>
        </p:spPr>
      </p:pic>
    </p:spTree>
    <p:extLst>
      <p:ext uri="{BB962C8B-B14F-4D97-AF65-F5344CB8AC3E}">
        <p14:creationId xmlns:p14="http://schemas.microsoft.com/office/powerpoint/2010/main" xmlns="" val="120165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6">
            <a:extLst>
              <a:ext uri="{FF2B5EF4-FFF2-40B4-BE49-F238E27FC236}">
                <a16:creationId xmlns="" xmlns:a16="http://schemas.microsoft.com/office/drawing/2014/main" id="{F8C18B98-C93F-488A-88DB-00A29820CDD5}"/>
              </a:ext>
            </a:extLst>
          </p:cNvPr>
          <p:cNvSpPr>
            <a:spLocks noChangeArrowheads="1"/>
          </p:cNvSpPr>
          <p:nvPr/>
        </p:nvSpPr>
        <p:spPr bwMode="auto">
          <a:xfrm>
            <a:off x="132056" y="243429"/>
            <a:ext cx="9773943" cy="4169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47141" tIns="23570" rIns="47141" bIns="23570" numCol="1" anchor="ctr" anchorCtr="0" compatLnSpc="1">
            <a:prstTxWarp prst="textNoShape">
              <a:avLst/>
            </a:prstTxWarp>
            <a:spAutoFit/>
          </a:bodyPr>
          <a:lstStyle>
            <a:lvl1pPr eaLnBrk="0" hangingPunct="0">
              <a:tabLst>
                <a:tab pos="269875" algn="l"/>
              </a:tabLst>
              <a:defRPr>
                <a:solidFill>
                  <a:schemeClr val="tx1"/>
                </a:solidFill>
                <a:latin typeface="Arial" panose="020B0604020202020204" pitchFamily="34" charset="0"/>
              </a:defRPr>
            </a:lvl1pPr>
            <a:lvl2pPr marL="457200" eaLnBrk="0" hangingPunct="0">
              <a:tabLst>
                <a:tab pos="269875" algn="l"/>
              </a:tabLst>
              <a:defRPr>
                <a:solidFill>
                  <a:schemeClr val="tx1"/>
                </a:solidFill>
                <a:latin typeface="Arial" panose="020B0604020202020204" pitchFamily="34" charset="0"/>
              </a:defRPr>
            </a:lvl2pPr>
            <a:lvl3pPr marL="914400" eaLnBrk="0" hangingPunct="0">
              <a:tabLst>
                <a:tab pos="269875" algn="l"/>
              </a:tabLst>
              <a:defRPr>
                <a:solidFill>
                  <a:schemeClr val="tx1"/>
                </a:solidFill>
                <a:latin typeface="Arial" panose="020B0604020202020204" pitchFamily="34" charset="0"/>
              </a:defRPr>
            </a:lvl3pPr>
            <a:lvl4pPr marL="1371600" eaLnBrk="0" hangingPunct="0">
              <a:tabLst>
                <a:tab pos="269875" algn="l"/>
              </a:tabLst>
              <a:defRPr>
                <a:solidFill>
                  <a:schemeClr val="tx1"/>
                </a:solidFill>
                <a:latin typeface="Arial" panose="020B0604020202020204" pitchFamily="34" charset="0"/>
              </a:defRPr>
            </a:lvl4pPr>
            <a:lvl5pPr marL="1828800" eaLnBrk="0" hangingPunct="0">
              <a:tabLst>
                <a:tab pos="269875" algn="l"/>
              </a:tabLst>
              <a:defRPr>
                <a:solidFill>
                  <a:schemeClr val="tx1"/>
                </a:solidFill>
                <a:latin typeface="Arial" panose="020B0604020202020204" pitchFamily="34" charset="0"/>
              </a:defRPr>
            </a:lvl5pPr>
            <a:lvl6pPr eaLnBrk="0" fontAlgn="base" hangingPunct="0">
              <a:spcBef>
                <a:spcPct val="0"/>
              </a:spcBef>
              <a:spcAft>
                <a:spcPct val="0"/>
              </a:spcAft>
              <a:tabLst>
                <a:tab pos="269875" algn="l"/>
              </a:tabLst>
              <a:defRPr>
                <a:solidFill>
                  <a:schemeClr val="tx1"/>
                </a:solidFill>
                <a:latin typeface="Arial" panose="020B0604020202020204" pitchFamily="34" charset="0"/>
              </a:defRPr>
            </a:lvl6pPr>
            <a:lvl7pPr eaLnBrk="0" fontAlgn="base" hangingPunct="0">
              <a:spcBef>
                <a:spcPct val="0"/>
              </a:spcBef>
              <a:spcAft>
                <a:spcPct val="0"/>
              </a:spcAft>
              <a:tabLst>
                <a:tab pos="269875" algn="l"/>
              </a:tabLst>
              <a:defRPr>
                <a:solidFill>
                  <a:schemeClr val="tx1"/>
                </a:solidFill>
                <a:latin typeface="Arial" panose="020B0604020202020204" pitchFamily="34" charset="0"/>
              </a:defRPr>
            </a:lvl7pPr>
            <a:lvl8pPr eaLnBrk="0" fontAlgn="base" hangingPunct="0">
              <a:spcBef>
                <a:spcPct val="0"/>
              </a:spcBef>
              <a:spcAft>
                <a:spcPct val="0"/>
              </a:spcAft>
              <a:tabLst>
                <a:tab pos="269875" algn="l"/>
              </a:tabLst>
              <a:defRPr>
                <a:solidFill>
                  <a:schemeClr val="tx1"/>
                </a:solidFill>
                <a:latin typeface="Arial" panose="020B0604020202020204" pitchFamily="34" charset="0"/>
              </a:defRPr>
            </a:lvl8pPr>
            <a:lvl9pPr eaLnBrk="0" fontAlgn="base" hangingPunct="0">
              <a:spcBef>
                <a:spcPct val="0"/>
              </a:spcBef>
              <a:spcAft>
                <a:spcPct val="0"/>
              </a:spcAft>
              <a:tabLst>
                <a:tab pos="269875" algn="l"/>
              </a:tabLst>
              <a:defRPr>
                <a:solidFill>
                  <a:schemeClr val="tx1"/>
                </a:solidFill>
                <a:latin typeface="Arial" panose="020B0604020202020204" pitchFamily="34" charset="0"/>
              </a:defRPr>
            </a:lvl9pPr>
          </a:lstStyle>
          <a:p>
            <a:pPr lvl="0" defTabSz="471340">
              <a:defRPr/>
            </a:pPr>
            <a:r>
              <a:rPr kumimoji="0" lang="it-IT" altLang="it-IT" sz="2400" b="1"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Condizioni riservate </a:t>
            </a:r>
            <a:r>
              <a:rPr lang="it-IT" altLang="it-IT" sz="2400" b="1" dirty="0">
                <a:solidFill>
                  <a:srgbClr val="1F497D"/>
                </a:solidFill>
                <a:latin typeface="Calibri" panose="020F0502020204030204" pitchFamily="34" charset="0"/>
                <a:ea typeface="Times New Roman" panose="02020603050405020304" pitchFamily="18" charset="0"/>
                <a:cs typeface="Calibri" panose="020F0502020204030204" pitchFamily="34" charset="0"/>
              </a:rPr>
              <a:t>iscritti al </a:t>
            </a:r>
            <a:r>
              <a:rPr lang="it-IT" sz="2400" b="1" dirty="0">
                <a:solidFill>
                  <a:srgbClr val="FF0000"/>
                </a:solidFill>
                <a:latin typeface="Calibri" panose="020F0502020204030204"/>
              </a:rPr>
              <a:t>CRAL REGIONE PUGLIA </a:t>
            </a:r>
            <a:r>
              <a:rPr kumimoji="0" lang="it-IT" altLang="it-IT" sz="2400" b="1" i="0" u="none" strike="noStrike" kern="1200" cap="none" spc="0" normalizeH="0" baseline="0" noProof="0" dirty="0">
                <a:ln>
                  <a:noFill/>
                </a:ln>
                <a:solidFill>
                  <a:srgbClr val="1F497D"/>
                </a:solidFill>
                <a:effectLst/>
                <a:uLnTx/>
                <a:uFillTx/>
                <a:latin typeface="Calibri" panose="020F0502020204030204" pitchFamily="34" charset="0"/>
                <a:ea typeface="Times New Roman" panose="02020603050405020304" pitchFamily="18" charset="0"/>
                <a:cs typeface="Calibri" panose="020F0502020204030204" pitchFamily="34" charset="0"/>
              </a:rPr>
              <a:t>ed ai loro familiari</a:t>
            </a:r>
            <a:endParaRPr kumimoji="0" lang="it-IT" altLang="it-IT" sz="2000" b="1" i="0" u="none" strike="noStrike" kern="1200" cap="none" spc="0" normalizeH="0" baseline="0" noProof="0" dirty="0">
              <a:ln>
                <a:noFill/>
              </a:ln>
              <a:solidFill>
                <a:srgbClr val="20376D"/>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3" name="Rectangle 7"/>
          <p:cNvSpPr>
            <a:spLocks noChangeArrowheads="1"/>
          </p:cNvSpPr>
          <p:nvPr/>
        </p:nvSpPr>
        <p:spPr bwMode="auto">
          <a:xfrm>
            <a:off x="1335552" y="4828039"/>
            <a:ext cx="2656701"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a:ln>
                  <a:noFill/>
                </a:ln>
                <a:solidFill>
                  <a:srgbClr val="20376D"/>
                </a:solidFill>
                <a:effectLst/>
                <a:uLnTx/>
                <a:uFillTx/>
                <a:latin typeface="Calibri" panose="020F0502020204030204"/>
                <a:ea typeface="+mn-ea"/>
                <a:cs typeface="+mn-cs"/>
              </a:rPr>
              <a:t>Promozione aggiuntiva</a:t>
            </a:r>
          </a:p>
        </p:txBody>
      </p:sp>
      <p:pic>
        <p:nvPicPr>
          <p:cNvPr id="1030" name="Immagine 5"/>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917248" y="5128262"/>
            <a:ext cx="2920462" cy="1406644"/>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8"/>
          <p:cNvSpPr>
            <a:spLocks noChangeArrowheads="1"/>
          </p:cNvSpPr>
          <p:nvPr/>
        </p:nvSpPr>
        <p:spPr bwMode="auto">
          <a:xfrm>
            <a:off x="419007" y="6503318"/>
            <a:ext cx="538038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400" b="0" i="0" u="none" strike="noStrike" kern="1200" cap="none" spc="0" normalizeH="0" baseline="0" noProof="0" dirty="0">
                <a:ln>
                  <a:noFill/>
                </a:ln>
                <a:solidFill>
                  <a:srgbClr val="20376D"/>
                </a:solidFill>
                <a:effectLst/>
                <a:uLnTx/>
                <a:uFillTx/>
                <a:latin typeface="Calibri" panose="020F0502020204030204"/>
                <a:ea typeface="+mn-ea"/>
                <a:cs typeface="+mn-cs"/>
              </a:rPr>
              <a:t>Si riservano </a:t>
            </a:r>
            <a:r>
              <a:rPr kumimoji="0" lang="it-IT" altLang="it-IT" sz="1400" b="1" i="0" u="none" strike="noStrike" kern="1200" cap="none" spc="0" normalizeH="0" baseline="0" noProof="0" dirty="0">
                <a:ln>
                  <a:noFill/>
                </a:ln>
                <a:solidFill>
                  <a:srgbClr val="20376D"/>
                </a:solidFill>
                <a:effectLst/>
                <a:uLnTx/>
                <a:uFillTx/>
                <a:latin typeface="Calibri" panose="020F0502020204030204"/>
                <a:ea typeface="+mn-ea"/>
                <a:cs typeface="+mn-cs"/>
              </a:rPr>
              <a:t>N° 3 lezioni gratuite MySmart </a:t>
            </a:r>
            <a:r>
              <a:rPr kumimoji="0" lang="it-IT" altLang="it-IT" sz="1400" b="0" i="0" u="none" strike="noStrike" kern="1200" cap="none" spc="0" normalizeH="0" baseline="0" noProof="0" dirty="0">
                <a:ln>
                  <a:noFill/>
                </a:ln>
                <a:solidFill>
                  <a:srgbClr val="20376D"/>
                </a:solidFill>
                <a:effectLst/>
                <a:uLnTx/>
                <a:uFillTx/>
                <a:latin typeface="Calibri" panose="020F0502020204030204"/>
                <a:ea typeface="+mn-ea"/>
                <a:cs typeface="+mn-cs"/>
              </a:rPr>
              <a:t>senza impegno </a:t>
            </a:r>
          </a:p>
        </p:txBody>
      </p:sp>
      <p:pic>
        <p:nvPicPr>
          <p:cNvPr id="9" name="Immagine 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008894" y="0"/>
            <a:ext cx="1742326" cy="1950548"/>
          </a:xfrm>
          <a:prstGeom prst="rect">
            <a:avLst/>
          </a:prstGeom>
        </p:spPr>
      </p:pic>
      <p:sp>
        <p:nvSpPr>
          <p:cNvPr id="11" name="Rettangolo arrotondato 10"/>
          <p:cNvSpPr/>
          <p:nvPr/>
        </p:nvSpPr>
        <p:spPr>
          <a:xfrm>
            <a:off x="6370837" y="6286428"/>
            <a:ext cx="5380383" cy="496957"/>
          </a:xfrm>
          <a:prstGeom prst="roundRect">
            <a:avLst>
              <a:gd name="adj" fmla="val 50000"/>
            </a:avLst>
          </a:prstGeom>
          <a:solidFill>
            <a:srgbClr val="203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60000" rtl="0" eaLnBrk="1" fontAlgn="auto" latinLnBrk="0" hangingPunct="1">
              <a:lnSpc>
                <a:spcPts val="17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asellaDiTesto 11"/>
          <p:cNvSpPr txBox="1"/>
          <p:nvPr/>
        </p:nvSpPr>
        <p:spPr>
          <a:xfrm>
            <a:off x="6873839" y="6233039"/>
            <a:ext cx="4359564" cy="533095"/>
          </a:xfrm>
          <a:prstGeom prst="rect">
            <a:avLst/>
          </a:prstGeom>
          <a:noFill/>
        </p:spPr>
        <p:txBody>
          <a:bodyPr wrap="square" rtlCol="0">
            <a:spAutoFit/>
          </a:bodyPr>
          <a:lstStyle/>
          <a:p>
            <a:pPr marL="0" marR="0" lvl="0" indent="0" algn="ctr" defTabSz="360000" rtl="0" eaLnBrk="1" fontAlgn="auto" latinLnBrk="0" hangingPunct="1">
              <a:lnSpc>
                <a:spcPts val="1700"/>
              </a:lnSpc>
              <a:spcBef>
                <a:spcPts val="0"/>
              </a:spcBef>
              <a:spcAft>
                <a:spcPts val="0"/>
              </a:spcAft>
              <a:buClrTx/>
              <a:buSzTx/>
              <a:buFontTx/>
              <a:buNone/>
              <a:tabLst/>
              <a:defRPr/>
            </a:pPr>
            <a:r>
              <a:rPr kumimoji="0" lang="it-IT" sz="1600" b="0" i="0" u="none" strike="noStrike" kern="1200" cap="none" spc="0" normalizeH="0" baseline="0" noProof="0" dirty="0" err="1">
                <a:ln>
                  <a:noFill/>
                </a:ln>
                <a:solidFill>
                  <a:srgbClr val="FF0000"/>
                </a:solidFill>
                <a:effectLst/>
                <a:uLnTx/>
                <a:uFillTx/>
                <a:latin typeface="Calibri" panose="020F0502020204030204"/>
                <a:ea typeface="+mn-ea"/>
                <a:cs typeface="+mn-cs"/>
              </a:rPr>
              <a:t>Kada</a:t>
            </a:r>
            <a:r>
              <a:rPr kumimoji="0" lang="it-IT" sz="1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it-IT" sz="1600" b="0" i="0" u="none" strike="noStrike" kern="1200" cap="none" spc="0" normalizeH="0" baseline="0" noProof="0" dirty="0" err="1">
                <a:ln>
                  <a:noFill/>
                </a:ln>
                <a:solidFill>
                  <a:srgbClr val="FF0000"/>
                </a:solidFill>
                <a:effectLst/>
                <a:uLnTx/>
                <a:uFillTx/>
                <a:latin typeface="Calibri" panose="020F0502020204030204"/>
                <a:ea typeface="+mn-ea"/>
                <a:cs typeface="+mn-cs"/>
              </a:rPr>
              <a:t>srl</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Srl</a:t>
            </a:r>
          </a:p>
          <a:p>
            <a:pPr marL="0" marR="0" lvl="0" indent="0" algn="ctr" defTabSz="360000" rtl="0" eaLnBrk="1" fontAlgn="auto" latinLnBrk="0" hangingPunct="1">
              <a:lnSpc>
                <a:spcPts val="17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Partita Iva e Codice Fiscale </a:t>
            </a:r>
            <a:r>
              <a:rPr lang="it-IT" sz="1600" dirty="0">
                <a:solidFill>
                  <a:srgbClr val="FF0000"/>
                </a:solidFill>
                <a:latin typeface="Calibri" panose="020F0502020204030204"/>
              </a:rPr>
              <a:t>07611020723</a:t>
            </a:r>
            <a:endParaRPr kumimoji="0" lang="it-IT"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6" name="Rettangolo arrotondato 15"/>
          <p:cNvSpPr/>
          <p:nvPr/>
        </p:nvSpPr>
        <p:spPr>
          <a:xfrm rot="21381018">
            <a:off x="235793" y="1010661"/>
            <a:ext cx="9681344" cy="3567685"/>
          </a:xfrm>
          <a:prstGeom prst="roundRect">
            <a:avLst>
              <a:gd name="adj" fmla="val 5075"/>
            </a:avLst>
          </a:prstGeom>
          <a:solidFill>
            <a:srgbClr val="D032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arrotondato 16"/>
          <p:cNvSpPr/>
          <p:nvPr/>
        </p:nvSpPr>
        <p:spPr>
          <a:xfrm>
            <a:off x="419007" y="1043145"/>
            <a:ext cx="9237611" cy="3404164"/>
          </a:xfrm>
          <a:prstGeom prst="roundRect">
            <a:avLst>
              <a:gd name="adj" fmla="val 5075"/>
            </a:avLst>
          </a:prstGeom>
          <a:solidFill>
            <a:srgbClr val="1D3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 xmlns:a16="http://schemas.microsoft.com/office/drawing/2014/main" id="{68BFF95A-BA43-4F56-9536-456A8E972811}"/>
              </a:ext>
            </a:extLst>
          </p:cNvPr>
          <p:cNvSpPr txBox="1"/>
          <p:nvPr/>
        </p:nvSpPr>
        <p:spPr>
          <a:xfrm>
            <a:off x="563585" y="1087297"/>
            <a:ext cx="9269171" cy="3395801"/>
          </a:xfrm>
          <a:prstGeom prst="rect">
            <a:avLst/>
          </a:prstGeom>
          <a:noFill/>
        </p:spPr>
        <p:txBody>
          <a:bodyPr wrap="square" rtlCol="0">
            <a:spAutoFit/>
          </a:bodyPr>
          <a:lstStyle/>
          <a:p>
            <a:pPr fontAlgn="ctr">
              <a:spcBef>
                <a:spcPts val="400"/>
              </a:spcBef>
            </a:pPr>
            <a:r>
              <a:rPr lang="it-IT" sz="1600" b="1" cap="all" dirty="0">
                <a:solidFill>
                  <a:schemeClr val="bg1"/>
                </a:solidFill>
              </a:rPr>
              <a:t>Percorso didattico</a:t>
            </a:r>
          </a:p>
          <a:p>
            <a:pPr fontAlgn="ctr">
              <a:spcBef>
                <a:spcPts val="400"/>
              </a:spcBef>
            </a:pPr>
            <a:r>
              <a:rPr lang="it-IT" sz="1400" dirty="0">
                <a:solidFill>
                  <a:schemeClr val="bg1"/>
                </a:solidFill>
              </a:rPr>
              <a:t>Personalizzato in base al livello di partenza, orari, ritmo di frequenza e obiettivi individuali.	</a:t>
            </a:r>
          </a:p>
          <a:p>
            <a:pPr fontAlgn="ctr">
              <a:spcBef>
                <a:spcPts val="400"/>
              </a:spcBef>
            </a:pPr>
            <a:r>
              <a:rPr lang="it-IT" sz="1600" b="1" cap="all" dirty="0">
                <a:solidFill>
                  <a:schemeClr val="bg1"/>
                </a:solidFill>
              </a:rPr>
              <a:t>Programmazione </a:t>
            </a:r>
          </a:p>
          <a:p>
            <a:pPr fontAlgn="ctr">
              <a:spcBef>
                <a:spcPts val="400"/>
              </a:spcBef>
            </a:pPr>
            <a:r>
              <a:rPr lang="it-IT" sz="1400" dirty="0">
                <a:solidFill>
                  <a:schemeClr val="bg1"/>
                </a:solidFill>
              </a:rPr>
              <a:t>Incontri in piccoli gruppi o individuali con insegnante madrelingua e prenotazione settimanale scelta dallo studente.</a:t>
            </a:r>
          </a:p>
          <a:p>
            <a:pPr fontAlgn="ctr">
              <a:spcBef>
                <a:spcPts val="400"/>
              </a:spcBef>
            </a:pPr>
            <a:r>
              <a:rPr lang="it-IT" sz="1600" b="1" cap="all" dirty="0">
                <a:solidFill>
                  <a:schemeClr val="bg1"/>
                </a:solidFill>
              </a:rPr>
              <a:t>Annullamento lezioni</a:t>
            </a:r>
          </a:p>
          <a:p>
            <a:pPr fontAlgn="ctr">
              <a:spcBef>
                <a:spcPts val="400"/>
              </a:spcBef>
            </a:pPr>
            <a:r>
              <a:rPr lang="it-IT" sz="1400" dirty="0">
                <a:solidFill>
                  <a:schemeClr val="bg1"/>
                </a:solidFill>
              </a:rPr>
              <a:t>Le lezioni con insegnante possono essere disdette, in qualsiasi momento, e recuperate.</a:t>
            </a:r>
          </a:p>
          <a:p>
            <a:pPr fontAlgn="ctr">
              <a:spcBef>
                <a:spcPts val="400"/>
              </a:spcBef>
            </a:pPr>
            <a:r>
              <a:rPr lang="it-IT" sz="1600" b="1" cap="all" dirty="0">
                <a:solidFill>
                  <a:schemeClr val="bg1"/>
                </a:solidFill>
              </a:rPr>
              <a:t>Sedi dei corsi</a:t>
            </a:r>
          </a:p>
          <a:p>
            <a:pPr fontAlgn="ctr">
              <a:spcBef>
                <a:spcPts val="400"/>
              </a:spcBef>
            </a:pPr>
            <a:r>
              <a:rPr lang="it-IT" sz="1400" dirty="0">
                <a:solidFill>
                  <a:schemeClr val="bg1"/>
                </a:solidFill>
              </a:rPr>
              <a:t>Presso ogni scuola My English School Bari – Via Matteo Renato Imbriani ,66 e in modalità online</a:t>
            </a:r>
          </a:p>
          <a:p>
            <a:pPr fontAlgn="ctr">
              <a:spcBef>
                <a:spcPts val="400"/>
              </a:spcBef>
            </a:pPr>
            <a:r>
              <a:rPr lang="it-IT" sz="1600" b="1" cap="all" dirty="0">
                <a:solidFill>
                  <a:schemeClr val="bg1"/>
                </a:solidFill>
              </a:rPr>
              <a:t>Sconto attribuito </a:t>
            </a:r>
          </a:p>
          <a:p>
            <a:pPr fontAlgn="ctr">
              <a:spcBef>
                <a:spcPts val="400"/>
              </a:spcBef>
            </a:pPr>
            <a:r>
              <a:rPr lang="it-IT" sz="1400" dirty="0">
                <a:solidFill>
                  <a:schemeClr val="bg1"/>
                </a:solidFill>
              </a:rPr>
              <a:t>- Quota di iscrizione </a:t>
            </a:r>
            <a:r>
              <a:rPr lang="it-IT" sz="1400" b="1" dirty="0">
                <a:solidFill>
                  <a:schemeClr val="bg1"/>
                </a:solidFill>
              </a:rPr>
              <a:t>sconto del -50%</a:t>
            </a:r>
          </a:p>
          <a:p>
            <a:pPr fontAlgn="ctr">
              <a:spcBef>
                <a:spcPts val="400"/>
              </a:spcBef>
            </a:pPr>
            <a:r>
              <a:rPr lang="it-IT" sz="1400" dirty="0">
                <a:solidFill>
                  <a:schemeClr val="bg1"/>
                </a:solidFill>
              </a:rPr>
              <a:t>- Tutti i corsi </a:t>
            </a:r>
            <a:r>
              <a:rPr lang="it-IT" sz="1400" dirty="0" err="1">
                <a:solidFill>
                  <a:schemeClr val="bg1"/>
                </a:solidFill>
              </a:rPr>
              <a:t>MySmart</a:t>
            </a:r>
            <a:r>
              <a:rPr lang="it-IT" sz="1400" dirty="0">
                <a:solidFill>
                  <a:schemeClr val="bg1"/>
                </a:solidFill>
              </a:rPr>
              <a:t> </a:t>
            </a:r>
            <a:r>
              <a:rPr lang="it-IT" sz="1400" b="1" dirty="0">
                <a:solidFill>
                  <a:schemeClr val="bg1"/>
                </a:solidFill>
              </a:rPr>
              <a:t>sconto </a:t>
            </a:r>
            <a:r>
              <a:rPr lang="it-IT" sz="1400" b="1">
                <a:solidFill>
                  <a:schemeClr val="bg1"/>
                </a:solidFill>
              </a:rPr>
              <a:t>del -10</a:t>
            </a:r>
            <a:r>
              <a:rPr lang="it-IT" sz="1400" b="1" dirty="0">
                <a:solidFill>
                  <a:schemeClr val="bg1"/>
                </a:solidFill>
              </a:rPr>
              <a:t>% </a:t>
            </a:r>
            <a:endParaRPr lang="it-IT" sz="1400" dirty="0">
              <a:solidFill>
                <a:schemeClr val="bg1"/>
              </a:solidFill>
            </a:endParaRPr>
          </a:p>
          <a:p>
            <a:pPr fontAlgn="ctr">
              <a:spcBef>
                <a:spcPts val="400"/>
              </a:spcBef>
            </a:pPr>
            <a:endParaRPr lang="it-IT" sz="1400" b="1" dirty="0">
              <a:solidFill>
                <a:schemeClr val="bg1"/>
              </a:solidFill>
            </a:endParaRPr>
          </a:p>
        </p:txBody>
      </p:sp>
      <p:sp>
        <p:nvSpPr>
          <p:cNvPr id="19" name="Rettangolo 18"/>
          <p:cNvSpPr/>
          <p:nvPr/>
        </p:nvSpPr>
        <p:spPr>
          <a:xfrm>
            <a:off x="3805379" y="3936680"/>
            <a:ext cx="2542171" cy="523220"/>
          </a:xfrm>
          <a:prstGeom prst="rect">
            <a:avLst/>
          </a:prstGeom>
        </p:spPr>
        <p:txBody>
          <a:bodyPr wrap="none">
            <a:spAutoFit/>
          </a:bodyPr>
          <a:lstStyle/>
          <a:p>
            <a:r>
              <a:rPr lang="it-IT" sz="1400" i="1" dirty="0">
                <a:solidFill>
                  <a:schemeClr val="bg1"/>
                </a:solidFill>
                <a:latin typeface="Calibri" panose="020F0502020204030204"/>
              </a:rPr>
              <a:t>Validità 1 anno dall’accettazione</a:t>
            </a:r>
          </a:p>
          <a:p>
            <a:r>
              <a:rPr lang="it-IT" sz="1400" i="1">
                <a:solidFill>
                  <a:schemeClr val="bg1"/>
                </a:solidFill>
                <a:latin typeface="Calibri" panose="020F0502020204030204"/>
              </a:rPr>
              <a:t> </a:t>
            </a:r>
            <a:endParaRPr lang="it-IT" sz="1400" i="1" dirty="0">
              <a:solidFill>
                <a:schemeClr val="bg1"/>
              </a:solidFill>
              <a:latin typeface="Calibri" panose="020F0502020204030204"/>
            </a:endParaRPr>
          </a:p>
        </p:txBody>
      </p:sp>
      <p:pic>
        <p:nvPicPr>
          <p:cNvPr id="20" name="Immagine 19">
            <a:extLst>
              <a:ext uri="{FF2B5EF4-FFF2-40B4-BE49-F238E27FC236}">
                <a16:creationId xmlns="" xmlns:a16="http://schemas.microsoft.com/office/drawing/2014/main" id="{902D8DB0-E98C-4225-9A09-54A6C38D207B}"/>
              </a:ext>
            </a:extLst>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6059044" y="5527648"/>
            <a:ext cx="2274217" cy="713621"/>
          </a:xfrm>
          <a:prstGeom prst="rect">
            <a:avLst/>
          </a:prstGeom>
        </p:spPr>
      </p:pic>
    </p:spTree>
    <p:extLst>
      <p:ext uri="{BB962C8B-B14F-4D97-AF65-F5344CB8AC3E}">
        <p14:creationId xmlns:p14="http://schemas.microsoft.com/office/powerpoint/2010/main" xmlns="" val="88235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ttangolo 9"/>
          <p:cNvSpPr/>
          <p:nvPr/>
        </p:nvSpPr>
        <p:spPr>
          <a:xfrm>
            <a:off x="498762" y="761791"/>
            <a:ext cx="920093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ttangolo 11"/>
          <p:cNvSpPr/>
          <p:nvPr/>
        </p:nvSpPr>
        <p:spPr>
          <a:xfrm>
            <a:off x="358443" y="733363"/>
            <a:ext cx="9481578" cy="129266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a:ea typeface="+mn-ea"/>
                <a:cs typeface="+mn-cs"/>
              </a:rPr>
              <a:t>My English School </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è un network di scuole di inglese con sedi in tutta Italia e all’estero (Spagna e Francia). L’offerta formativa include corsi in </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school</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e online, per studenti, adulti, ragazzi e aziende, ma anche corsi di Business English e di preparazione al conseguimento delle maggiori certificazioni riconosciute a livello internazionale.</a:t>
            </a:r>
          </a:p>
        </p:txBody>
      </p:sp>
      <p:sp>
        <p:nvSpPr>
          <p:cNvPr id="13" name="Rettangolo 12"/>
          <p:cNvSpPr/>
          <p:nvPr/>
        </p:nvSpPr>
        <p:spPr>
          <a:xfrm>
            <a:off x="358443" y="2851789"/>
            <a:ext cx="11406094" cy="2162130"/>
          </a:xfrm>
          <a:prstGeom prst="rect">
            <a:avLst/>
          </a:prstGeom>
        </p:spPr>
        <p:txBody>
          <a:bodyPr wrap="square">
            <a:spAutoFit/>
          </a:bodyPr>
          <a:lstStyle/>
          <a:p>
            <a:pPr marL="0" marR="0" lvl="0" indent="0" algn="just" defTabSz="914400" rtl="0" eaLnBrk="1" fontAlgn="auto" latinLnBrk="0" hangingPunct="1">
              <a:lnSpc>
                <a:spcPct val="100000"/>
              </a:lnSpc>
              <a:spcBef>
                <a:spcPts val="30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a:ea typeface="+mn-ea"/>
                <a:cs typeface="+mn-cs"/>
              </a:rPr>
              <a:t>Una scuola di inglese smart, senza libri, né aule? Oggi è possibile.</a:t>
            </a: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30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MyES offre un’esperienza di studio innovativa e a misura di studente, con corsi sempre personalizzabili e costruiti per rispondere alle esigenze e agli obiettivi di ciascuno. A tale flessibilità si aggiunge un approccio coinvolgente e stimolante che garantisce risultati immediati e duraturi. La semplicità e l’immediatezza di questo metodo, elaborato da un team di professionisti esperti nel settore dell’</a:t>
            </a:r>
            <a:r>
              <a:rPr kumimoji="0" lang="it-IT" sz="1800" b="0" i="0" u="none" strike="noStrike" kern="1200" cap="none" spc="0" normalizeH="0" baseline="0" noProof="0" dirty="0" err="1">
                <a:ln>
                  <a:noFill/>
                </a:ln>
                <a:solidFill>
                  <a:prstClr val="white"/>
                </a:solidFill>
                <a:effectLst/>
                <a:uLnTx/>
                <a:uFillTx/>
                <a:latin typeface="Calibri" panose="020F0502020204030204"/>
                <a:ea typeface="+mn-ea"/>
                <a:cs typeface="+mn-cs"/>
              </a:rPr>
              <a:t>Education</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fanno sì che tutti riescano a seguire il percorso formativo con entusiasmo e profitto. </a:t>
            </a:r>
            <a:r>
              <a:rPr kumimoji="0" lang="it-IT" sz="18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rPr>
              <a:t>Tutte le attività sono tenute da </a:t>
            </a:r>
            <a:r>
              <a:rPr kumimoji="0" lang="it-IT" sz="18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rPr>
              <a:t>insegnanti madrelingua certificati, </a:t>
            </a:r>
            <a:r>
              <a:rPr kumimoji="0" lang="it-IT" sz="18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rPr>
              <a:t>per garantire una vera e propria full immersion nella lingua e nella cultura inglese.</a:t>
            </a:r>
          </a:p>
        </p:txBody>
      </p:sp>
      <p:sp>
        <p:nvSpPr>
          <p:cNvPr id="14" name="Rettangolo 13"/>
          <p:cNvSpPr/>
          <p:nvPr/>
        </p:nvSpPr>
        <p:spPr>
          <a:xfrm>
            <a:off x="358443" y="5181743"/>
            <a:ext cx="11227674" cy="7386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rPr>
              <a:t>MySmart English® </a:t>
            </a:r>
            <a:r>
              <a:rPr kumimoji="0" lang="it-IT" sz="1800" b="0" i="0" u="none" strike="noStrike" kern="120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rPr>
              <a:t>è il metodo didattico alla base di MyES. Elaborato a partire dalle più innovative teorie linguistiche, l’approccio è dinamico e alla portata di tutti.</a:t>
            </a:r>
          </a:p>
        </p:txBody>
      </p:sp>
    </p:spTree>
    <p:extLst>
      <p:ext uri="{BB962C8B-B14F-4D97-AF65-F5344CB8AC3E}">
        <p14:creationId xmlns:p14="http://schemas.microsoft.com/office/powerpoint/2010/main" xmlns="" val="223063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411807" y="1852291"/>
            <a:ext cx="11453091" cy="4247317"/>
          </a:xfrm>
          <a:prstGeom prst="rect">
            <a:avLst/>
          </a:prstGeom>
        </p:spPr>
        <p:txBody>
          <a:bodyPr wrap="square">
            <a:spAutoFit/>
          </a:bodyPr>
          <a:lstStyle/>
          <a:p>
            <a:pPr algn="just">
              <a:lnSpc>
                <a:spcPct val="150000"/>
              </a:lnSpc>
              <a:spcAft>
                <a:spcPts val="0"/>
              </a:spcAft>
            </a:pPr>
            <a:r>
              <a:rPr lang="it-IT" sz="2400" b="1" dirty="0">
                <a:solidFill>
                  <a:schemeClr val="bg1"/>
                </a:solidFill>
                <a:ea typeface="Times New Roman" panose="02020603050405020304" pitchFamily="18" charset="0"/>
              </a:rPr>
              <a:t>Non rinunciare a nulla!</a:t>
            </a:r>
            <a:endParaRPr lang="it-IT" sz="2400" dirty="0">
              <a:solidFill>
                <a:schemeClr val="bg1"/>
              </a:solidFill>
              <a:ea typeface="Times New Roman" panose="02020603050405020304" pitchFamily="18" charset="0"/>
            </a:endParaRPr>
          </a:p>
          <a:p>
            <a:pPr algn="just">
              <a:spcAft>
                <a:spcPts val="0"/>
              </a:spcAft>
            </a:pPr>
            <a:r>
              <a:rPr lang="it-IT" dirty="0">
                <a:solidFill>
                  <a:schemeClr val="bg1"/>
                </a:solidFill>
                <a:ea typeface="Times New Roman" panose="02020603050405020304" pitchFamily="18" charset="0"/>
              </a:rPr>
              <a:t>A scuola, online o in modalità mix, My English School permette a ogni studente di scegliere e organizzare il percorso didattico in base ai propri impegni personali e professionali. Non temere contrattempi e impegni last-minute: le lezioni MyES coprono l’intera giornata, </a:t>
            </a:r>
            <a:r>
              <a:rPr lang="it-IT" b="1" dirty="0">
                <a:solidFill>
                  <a:schemeClr val="bg1"/>
                </a:solidFill>
                <a:ea typeface="Times New Roman" panose="02020603050405020304" pitchFamily="18" charset="0"/>
              </a:rPr>
              <a:t>offrendo un’ampia scelta oraria.</a:t>
            </a:r>
            <a:r>
              <a:rPr lang="it-IT" dirty="0">
                <a:solidFill>
                  <a:schemeClr val="bg1"/>
                </a:solidFill>
                <a:ea typeface="Times New Roman" panose="02020603050405020304" pitchFamily="18" charset="0"/>
              </a:rPr>
              <a:t> </a:t>
            </a:r>
            <a:r>
              <a:rPr lang="it-IT" dirty="0">
                <a:solidFill>
                  <a:schemeClr val="bg1"/>
                </a:solidFill>
              </a:rPr>
              <a:t>È inoltre p</a:t>
            </a:r>
            <a:r>
              <a:rPr lang="it-IT" dirty="0">
                <a:solidFill>
                  <a:schemeClr val="bg1"/>
                </a:solidFill>
                <a:ea typeface="Times New Roman" panose="02020603050405020304" pitchFamily="18" charset="0"/>
              </a:rPr>
              <a:t>ossibile iniziare un corso di inglese in ogni momento dell’anno, da gennaio a dicembre.</a:t>
            </a:r>
          </a:p>
          <a:p>
            <a:pPr algn="just">
              <a:spcAft>
                <a:spcPts val="0"/>
              </a:spcAft>
            </a:pPr>
            <a:endParaRPr lang="it-IT" dirty="0">
              <a:solidFill>
                <a:schemeClr val="bg1"/>
              </a:solidFill>
              <a:ea typeface="Times New Roman" panose="02020603050405020304" pitchFamily="18" charset="0"/>
            </a:endParaRPr>
          </a:p>
          <a:p>
            <a:pPr algn="just">
              <a:spcAft>
                <a:spcPts val="0"/>
              </a:spcAft>
            </a:pPr>
            <a:r>
              <a:rPr lang="it-IT" dirty="0">
                <a:solidFill>
                  <a:schemeClr val="bg1"/>
                </a:solidFill>
                <a:ea typeface="Times New Roman" panose="02020603050405020304" pitchFamily="18" charset="0"/>
              </a:rPr>
              <a:t>Ciascuno impara al proprio ritmo. Per questo ogni studente MyES viene seguito da uno staff attento e altamente specializzato: assieme al proprio consulente è possibile tenere traccia dei propri progressi, modificare il proprio percorso, valutare se ripetere le lezioni necessarie e recuperare quelle perdute. Ogni studente ha accesso a tanti materiali extra: Digital Book, radio, </a:t>
            </a:r>
            <a:r>
              <a:rPr lang="it-IT" dirty="0" err="1">
                <a:solidFill>
                  <a:schemeClr val="bg1"/>
                </a:solidFill>
                <a:ea typeface="Times New Roman" panose="02020603050405020304" pitchFamily="18" charset="0"/>
              </a:rPr>
              <a:t>podcast</a:t>
            </a:r>
            <a:r>
              <a:rPr lang="it-IT" dirty="0">
                <a:solidFill>
                  <a:schemeClr val="bg1"/>
                </a:solidFill>
                <a:ea typeface="Times New Roman" panose="02020603050405020304" pitchFamily="18" charset="0"/>
              </a:rPr>
              <a:t>, MyES magazine e molto altro.</a:t>
            </a:r>
          </a:p>
          <a:p>
            <a:pPr algn="just">
              <a:spcAft>
                <a:spcPts val="0"/>
              </a:spcAft>
            </a:pPr>
            <a:endParaRPr lang="it-IT" dirty="0">
              <a:solidFill>
                <a:schemeClr val="bg1"/>
              </a:solidFill>
              <a:ea typeface="Times New Roman" panose="02020603050405020304" pitchFamily="18" charset="0"/>
            </a:endParaRPr>
          </a:p>
          <a:p>
            <a:pPr algn="just">
              <a:spcAft>
                <a:spcPts val="0"/>
              </a:spcAft>
            </a:pPr>
            <a:r>
              <a:rPr lang="it-IT" dirty="0">
                <a:solidFill>
                  <a:schemeClr val="bg1"/>
                </a:solidFill>
                <a:ea typeface="Times New Roman" panose="02020603050405020304" pitchFamily="18" charset="0"/>
              </a:rPr>
              <a:t>Entrare in My English School significa essere accolti in un ambiente informale e rilassato. Lo staff organizza costantemente attività stimolanti e divertenti: eventi, </a:t>
            </a:r>
            <a:r>
              <a:rPr lang="it-IT" dirty="0" err="1">
                <a:solidFill>
                  <a:schemeClr val="bg1"/>
                </a:solidFill>
                <a:ea typeface="Times New Roman" panose="02020603050405020304" pitchFamily="18" charset="0"/>
              </a:rPr>
              <a:t>meetup</a:t>
            </a:r>
            <a:r>
              <a:rPr lang="it-IT" dirty="0">
                <a:solidFill>
                  <a:schemeClr val="bg1"/>
                </a:solidFill>
                <a:ea typeface="Times New Roman" panose="02020603050405020304" pitchFamily="18" charset="0"/>
              </a:rPr>
              <a:t> e workshop online e gratuiti garantiscono la </a:t>
            </a:r>
            <a:r>
              <a:rPr lang="it-IT" b="1" dirty="0">
                <a:solidFill>
                  <a:schemeClr val="bg1"/>
                </a:solidFill>
                <a:ea typeface="Times New Roman" panose="02020603050405020304" pitchFamily="18" charset="0"/>
              </a:rPr>
              <a:t>socializzazione, la comunicazione e un continuo scambio culturale</a:t>
            </a:r>
            <a:r>
              <a:rPr lang="it-IT" dirty="0">
                <a:solidFill>
                  <a:schemeClr val="bg1"/>
                </a:solidFill>
                <a:ea typeface="Times New Roman" panose="02020603050405020304" pitchFamily="18" charset="0"/>
              </a:rPr>
              <a:t>.</a:t>
            </a:r>
          </a:p>
        </p:txBody>
      </p:sp>
    </p:spTree>
    <p:extLst>
      <p:ext uri="{BB962C8B-B14F-4D97-AF65-F5344CB8AC3E}">
        <p14:creationId xmlns:p14="http://schemas.microsoft.com/office/powerpoint/2010/main" xmlns="" val="102736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26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1" name="Rettangolo arrotondato 10"/>
          <p:cNvSpPr/>
          <p:nvPr/>
        </p:nvSpPr>
        <p:spPr>
          <a:xfrm>
            <a:off x="6449609" y="1863524"/>
            <a:ext cx="5357091" cy="1673376"/>
          </a:xfrm>
          <a:prstGeom prst="roundRect">
            <a:avLst>
              <a:gd name="adj" fmla="val 12189"/>
            </a:avLst>
          </a:prstGeom>
          <a:solidFill>
            <a:srgbClr val="20376D">
              <a:alpha val="78000"/>
            </a:srgbClr>
          </a:solidFill>
          <a:ln>
            <a:noFill/>
          </a:ln>
          <a:effectLst>
            <a:outerShdw blurRad="50800" dist="50800" dir="5400000" sx="1000" sy="1000" algn="ctr" rotWithShape="0">
              <a:srgbClr val="000000"/>
            </a:outerShdw>
          </a:effectLst>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ttangolo arrotondato 5"/>
          <p:cNvSpPr/>
          <p:nvPr/>
        </p:nvSpPr>
        <p:spPr>
          <a:xfrm>
            <a:off x="6449607" y="3735419"/>
            <a:ext cx="5357091" cy="1972786"/>
          </a:xfrm>
          <a:prstGeom prst="roundRect">
            <a:avLst>
              <a:gd name="adj" fmla="val 9482"/>
            </a:avLst>
          </a:prstGeom>
          <a:solidFill>
            <a:srgbClr val="20376D">
              <a:alpha val="78000"/>
            </a:srgbClr>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ttangolo 1"/>
          <p:cNvSpPr/>
          <p:nvPr/>
        </p:nvSpPr>
        <p:spPr>
          <a:xfrm>
            <a:off x="6543922" y="3899132"/>
            <a:ext cx="5207298"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sng" strike="noStrike" kern="1200" cap="none" spc="0" normalizeH="0" baseline="0" noProof="0" dirty="0">
                <a:ln>
                  <a:noFill/>
                </a:ln>
                <a:solidFill>
                  <a:prstClr val="white"/>
                </a:solidFill>
                <a:effectLst/>
                <a:uLnTx/>
                <a:uFillTx/>
                <a:ea typeface="Times New Roman" panose="02020603050405020304" pitchFamily="18" charset="0"/>
              </a:rPr>
              <a:t>MASTERCLASS</a:t>
            </a:r>
            <a:endParaRPr kumimoji="0" lang="it-IT" sz="1600" b="0" i="0" u="none" strike="noStrike" kern="1200" cap="none" spc="0" normalizeH="0" baseline="0" noProof="0" dirty="0">
              <a:ln>
                <a:noFill/>
              </a:ln>
              <a:solidFill>
                <a:prstClr val="white"/>
              </a:solidFill>
              <a:effectLst/>
              <a:uLnTx/>
              <a:uFillTx/>
              <a:ea typeface="Times New Roman" panose="02020603050405020304" pitchFamily="18" charset="0"/>
            </a:endParaRPr>
          </a:p>
          <a:p>
            <a:pPr lvl="0" algn="just"/>
            <a:r>
              <a:rPr lang="it-IT" sz="1600" dirty="0">
                <a:solidFill>
                  <a:prstClr val="white"/>
                </a:solidFill>
                <a:ea typeface="Times New Roman" panose="02020603050405020304" pitchFamily="18" charset="0"/>
                <a:cs typeface="Calibri Light" panose="020F0302020204030204" pitchFamily="34" charset="0"/>
              </a:rPr>
              <a:t>Rappresenta il nostro corso di livello C2, volto a perfezionare la pronuncia e la conoscenza della lingua inglese. Si tratta di un percorso pensato per chi ha raggiunto e consolidato il livello C1; per chi vuole migliorarsi ulteriormente o per chi desidera tenere costantemente allenato il proprio inglese. </a:t>
            </a:r>
          </a:p>
        </p:txBody>
      </p:sp>
      <p:pic>
        <p:nvPicPr>
          <p:cNvPr id="9" name="Immagine 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0008894" y="0"/>
            <a:ext cx="1742326" cy="1950548"/>
          </a:xfrm>
          <a:prstGeom prst="rect">
            <a:avLst/>
          </a:prstGeom>
        </p:spPr>
      </p:pic>
      <p:sp>
        <p:nvSpPr>
          <p:cNvPr id="3" name="Rettangolo 2"/>
          <p:cNvSpPr/>
          <p:nvPr/>
        </p:nvSpPr>
        <p:spPr>
          <a:xfrm>
            <a:off x="6543922" y="1915382"/>
            <a:ext cx="5207298"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sng" strike="noStrike" kern="1200" cap="none" spc="0" normalizeH="0" baseline="0" noProof="0" dirty="0">
                <a:ln>
                  <a:noFill/>
                </a:ln>
                <a:solidFill>
                  <a:prstClr val="white"/>
                </a:solidFill>
                <a:effectLst/>
                <a:uLnTx/>
                <a:uFillTx/>
                <a:ea typeface="Times New Roman" panose="02020603050405020304" pitchFamily="18" charset="0"/>
              </a:rPr>
              <a:t>I LIVELLI </a:t>
            </a:r>
            <a:endParaRPr kumimoji="0" lang="it-IT" sz="1600" b="0" i="0" u="none" strike="noStrike" kern="1200" cap="none" spc="0" normalizeH="0" baseline="0" noProof="0" dirty="0">
              <a:ln>
                <a:noFill/>
              </a:ln>
              <a:solidFill>
                <a:prstClr val="white"/>
              </a:solidFill>
              <a:effectLst/>
              <a:uLnTx/>
              <a:uFillTx/>
              <a:ea typeface="Times New Roman" panose="02020603050405020304" pitchFamily="18" charset="0"/>
            </a:endParaRPr>
          </a:p>
          <a:p>
            <a:pPr lvl="0" algn="just"/>
            <a:r>
              <a:rPr lang="it-IT" sz="1600" dirty="0">
                <a:solidFill>
                  <a:prstClr val="white"/>
                </a:solidFill>
                <a:ea typeface="Times New Roman" panose="02020603050405020304" pitchFamily="18" charset="0"/>
              </a:rPr>
              <a:t>La scala livelli di My English School è composta da 6 livelli, con relativi sottolivelli parametrati e conformi al CEFR (Common </a:t>
            </a:r>
            <a:r>
              <a:rPr lang="it-IT" sz="1600" dirty="0" err="1">
                <a:solidFill>
                  <a:prstClr val="white"/>
                </a:solidFill>
                <a:ea typeface="Times New Roman" panose="02020603050405020304" pitchFamily="18" charset="0"/>
              </a:rPr>
              <a:t>European</a:t>
            </a:r>
            <a:r>
              <a:rPr lang="it-IT" sz="1600" dirty="0">
                <a:solidFill>
                  <a:prstClr val="white"/>
                </a:solidFill>
                <a:ea typeface="Times New Roman" panose="02020603050405020304" pitchFamily="18" charset="0"/>
              </a:rPr>
              <a:t> Framework of Reference). Ogni studente, attraverso un test preliminare, viene inserito nel suo livello di partenza ideale.</a:t>
            </a:r>
            <a:endParaRPr kumimoji="0" lang="it-IT" sz="1600" b="0" i="0" u="none" strike="noStrike" kern="1200" cap="none" spc="0" normalizeH="0" baseline="0" noProof="0" dirty="0">
              <a:ln>
                <a:noFill/>
              </a:ln>
              <a:solidFill>
                <a:prstClr val="white"/>
              </a:solidFill>
              <a:effectLst/>
              <a:uLnTx/>
              <a:uFillTx/>
              <a:ea typeface="Times New Roman" panose="02020603050405020304" pitchFamily="18" charset="0"/>
            </a:endParaRPr>
          </a:p>
        </p:txBody>
      </p:sp>
      <p:pic>
        <p:nvPicPr>
          <p:cNvPr id="4" name="Immagine 3"/>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193251" y="1624036"/>
            <a:ext cx="6090040" cy="4305896"/>
          </a:xfrm>
          <a:prstGeom prst="rect">
            <a:avLst/>
          </a:prstGeom>
        </p:spPr>
      </p:pic>
    </p:spTree>
    <p:extLst>
      <p:ext uri="{BB962C8B-B14F-4D97-AF65-F5344CB8AC3E}">
        <p14:creationId xmlns:p14="http://schemas.microsoft.com/office/powerpoint/2010/main" xmlns="" val="423828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5">
            <a:extLst>
              <a:ext uri="{FF2B5EF4-FFF2-40B4-BE49-F238E27FC236}">
                <a16:creationId xmlns="" xmlns:a16="http://schemas.microsoft.com/office/drawing/2014/main" id="{B0408A6C-C35F-46FC-8E44-A1D3F2FE03FD}"/>
              </a:ext>
            </a:extLst>
          </p:cNvPr>
          <p:cNvSpPr/>
          <p:nvPr/>
        </p:nvSpPr>
        <p:spPr>
          <a:xfrm>
            <a:off x="-249104" y="435319"/>
            <a:ext cx="7293448" cy="707887"/>
          </a:xfrm>
          <a:prstGeom prst="roundRect">
            <a:avLst/>
          </a:prstGeom>
          <a:solidFill>
            <a:srgbClr val="203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1D3F75"/>
              </a:solidFill>
              <a:effectLst/>
              <a:uLnTx/>
              <a:uFillTx/>
              <a:latin typeface="Calibri" panose="020F0502020204030204"/>
              <a:ea typeface="+mn-ea"/>
              <a:cs typeface="+mn-cs"/>
            </a:endParaRPr>
          </a:p>
        </p:txBody>
      </p:sp>
      <p:sp>
        <p:nvSpPr>
          <p:cNvPr id="4" name="Rettangolo 9">
            <a:extLst>
              <a:ext uri="{FF2B5EF4-FFF2-40B4-BE49-F238E27FC236}">
                <a16:creationId xmlns="" xmlns:a16="http://schemas.microsoft.com/office/drawing/2014/main" id="{5BE4C4DE-EA20-4704-AE6E-4F6206905A45}"/>
              </a:ext>
            </a:extLst>
          </p:cNvPr>
          <p:cNvSpPr/>
          <p:nvPr/>
        </p:nvSpPr>
        <p:spPr>
          <a:xfrm>
            <a:off x="441612" y="1512785"/>
            <a:ext cx="11058524" cy="400110"/>
          </a:xfrm>
          <a:prstGeom prst="rect">
            <a:avLst/>
          </a:prstGeom>
          <a:noFill/>
          <a:ln cap="flat">
            <a:noFill/>
            <a:prstDash val="solid"/>
          </a:ln>
        </p:spPr>
        <p:txBody>
          <a:bodyPr anchorCtr="1">
            <a:spAutoFit/>
          </a:bodyPr>
          <a:lstStyle/>
          <a:p>
            <a:pPr marL="0" marR="0" lvl="0" indent="0" algn="ctr" defTabSz="438814"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it-IT" sz="2000" b="0" i="0" u="none" strike="noStrike" kern="0" cap="none" spc="0" normalizeH="0" baseline="0" noProof="0" dirty="0">
                <a:ln>
                  <a:noFill/>
                </a:ln>
                <a:solidFill>
                  <a:prstClr val="white"/>
                </a:solidFill>
                <a:effectLst/>
                <a:uLnTx/>
                <a:uFillTx/>
                <a:latin typeface="Calibri" panose="020F0502020204030204"/>
                <a:ea typeface="Verdana" pitchFamily="34"/>
                <a:cs typeface="+mn-cs"/>
              </a:rPr>
              <a:t>Le attività con insegnante madrelingua possono svolgersi:</a:t>
            </a:r>
          </a:p>
        </p:txBody>
      </p:sp>
      <p:sp>
        <p:nvSpPr>
          <p:cNvPr id="6" name="TextBox 10">
            <a:extLst>
              <a:ext uri="{FF2B5EF4-FFF2-40B4-BE49-F238E27FC236}">
                <a16:creationId xmlns="" xmlns:a16="http://schemas.microsoft.com/office/drawing/2014/main" id="{0222D273-E4BE-4A82-8789-30D7A4C795AE}"/>
              </a:ext>
            </a:extLst>
          </p:cNvPr>
          <p:cNvSpPr txBox="1"/>
          <p:nvPr/>
        </p:nvSpPr>
        <p:spPr>
          <a:xfrm>
            <a:off x="402752" y="435321"/>
            <a:ext cx="72934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it-IT"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MODALITÀ DI EROGAZIONE</a:t>
            </a:r>
            <a:endParaRPr kumimoji="0" lang="it-IT" altLang="it-IT"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 name="Rettangolo 6">
            <a:extLst>
              <a:ext uri="{FF2B5EF4-FFF2-40B4-BE49-F238E27FC236}">
                <a16:creationId xmlns="" xmlns:a16="http://schemas.microsoft.com/office/drawing/2014/main" id="{577AD0B4-E7B3-4398-9B6C-EEE1C37DD2E1}"/>
              </a:ext>
            </a:extLst>
          </p:cNvPr>
          <p:cNvSpPr>
            <a:spLocks noChangeArrowheads="1"/>
          </p:cNvSpPr>
          <p:nvPr/>
        </p:nvSpPr>
        <p:spPr bwMode="auto">
          <a:xfrm>
            <a:off x="566738" y="6299118"/>
            <a:ext cx="3054350"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a:defRPr sz="4100">
                <a:solidFill>
                  <a:schemeClr val="tx1"/>
                </a:solidFill>
                <a:latin typeface="Calibri" panose="020F0502020204030204" pitchFamily="34" charset="0"/>
                <a:cs typeface="Arial" panose="020B0604020202020204" pitchFamily="34" charset="0"/>
              </a:defRPr>
            </a:lvl1pPr>
            <a:lvl2pPr marL="742950" indent="-285750">
              <a:defRPr sz="4100">
                <a:solidFill>
                  <a:schemeClr val="tx1"/>
                </a:solidFill>
                <a:latin typeface="Calibri" panose="020F0502020204030204" pitchFamily="34" charset="0"/>
                <a:cs typeface="Arial" panose="020B0604020202020204" pitchFamily="34" charset="0"/>
              </a:defRPr>
            </a:lvl2pPr>
            <a:lvl3pPr marL="1143000" indent="-228600">
              <a:defRPr sz="4100">
                <a:solidFill>
                  <a:schemeClr val="tx1"/>
                </a:solidFill>
                <a:latin typeface="Calibri" panose="020F0502020204030204" pitchFamily="34" charset="0"/>
                <a:cs typeface="Arial" panose="020B0604020202020204" pitchFamily="34" charset="0"/>
              </a:defRPr>
            </a:lvl3pPr>
            <a:lvl4pPr marL="1600200" indent="-228600">
              <a:defRPr sz="4100">
                <a:solidFill>
                  <a:schemeClr val="tx1"/>
                </a:solidFill>
                <a:latin typeface="Calibri" panose="020F0502020204030204" pitchFamily="34" charset="0"/>
                <a:cs typeface="Arial" panose="020B0604020202020204" pitchFamily="34" charset="0"/>
              </a:defRPr>
            </a:lvl4pPr>
            <a:lvl5pPr marL="2057400" indent="-228600">
              <a:defRPr sz="4100">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9pPr>
          </a:lstStyle>
          <a:p>
            <a:pPr marL="0" marR="0" lvl="0" indent="0" algn="ctr" defTabSz="438814" rtl="0" eaLnBrk="1" fontAlgn="auto" latinLnBrk="0" hangingPunct="1">
              <a:lnSpc>
                <a:spcPct val="100000"/>
              </a:lnSpc>
              <a:spcBef>
                <a:spcPts val="0"/>
              </a:spcBef>
              <a:spcAft>
                <a:spcPts val="0"/>
              </a:spcAft>
              <a:buClrTx/>
              <a:buSzTx/>
              <a:buFontTx/>
              <a:buNone/>
              <a:tabLst/>
              <a:defRPr/>
            </a:pPr>
            <a:r>
              <a:rPr kumimoji="0" lang="it-IT" altLang="it-IT" sz="192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IN SCHOOL</a:t>
            </a:r>
          </a:p>
        </p:txBody>
      </p:sp>
      <p:sp>
        <p:nvSpPr>
          <p:cNvPr id="8" name="Rettangolo 1">
            <a:extLst>
              <a:ext uri="{FF2B5EF4-FFF2-40B4-BE49-F238E27FC236}">
                <a16:creationId xmlns="" xmlns:a16="http://schemas.microsoft.com/office/drawing/2014/main" id="{D4E5A695-3BA9-49C6-A9C5-41987D1B3C57}"/>
              </a:ext>
            </a:extLst>
          </p:cNvPr>
          <p:cNvSpPr>
            <a:spLocks noChangeArrowheads="1"/>
          </p:cNvSpPr>
          <p:nvPr/>
        </p:nvSpPr>
        <p:spPr bwMode="auto">
          <a:xfrm>
            <a:off x="8183837" y="6299118"/>
            <a:ext cx="3810000"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a:defRPr sz="4100">
                <a:solidFill>
                  <a:schemeClr val="tx1"/>
                </a:solidFill>
                <a:latin typeface="Calibri" panose="020F0502020204030204" pitchFamily="34" charset="0"/>
                <a:cs typeface="Arial" panose="020B0604020202020204" pitchFamily="34" charset="0"/>
              </a:defRPr>
            </a:lvl1pPr>
            <a:lvl2pPr marL="742950" indent="-285750">
              <a:defRPr sz="4100">
                <a:solidFill>
                  <a:schemeClr val="tx1"/>
                </a:solidFill>
                <a:latin typeface="Calibri" panose="020F0502020204030204" pitchFamily="34" charset="0"/>
                <a:cs typeface="Arial" panose="020B0604020202020204" pitchFamily="34" charset="0"/>
              </a:defRPr>
            </a:lvl2pPr>
            <a:lvl3pPr marL="1143000" indent="-228600">
              <a:defRPr sz="4100">
                <a:solidFill>
                  <a:schemeClr val="tx1"/>
                </a:solidFill>
                <a:latin typeface="Calibri" panose="020F0502020204030204" pitchFamily="34" charset="0"/>
                <a:cs typeface="Arial" panose="020B0604020202020204" pitchFamily="34" charset="0"/>
              </a:defRPr>
            </a:lvl3pPr>
            <a:lvl4pPr marL="1600200" indent="-228600">
              <a:defRPr sz="4100">
                <a:solidFill>
                  <a:schemeClr val="tx1"/>
                </a:solidFill>
                <a:latin typeface="Calibri" panose="020F0502020204030204" pitchFamily="34" charset="0"/>
                <a:cs typeface="Arial" panose="020B0604020202020204" pitchFamily="34" charset="0"/>
              </a:defRPr>
            </a:lvl4pPr>
            <a:lvl5pPr marL="2057400" indent="-228600">
              <a:defRPr sz="4100">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9pPr>
          </a:lstStyle>
          <a:p>
            <a:pPr marL="0" marR="0" lvl="0" indent="0" algn="ctr" defTabSz="438814" rtl="0" eaLnBrk="1" fontAlgn="auto" latinLnBrk="0" hangingPunct="1">
              <a:lnSpc>
                <a:spcPct val="100000"/>
              </a:lnSpc>
              <a:spcBef>
                <a:spcPts val="0"/>
              </a:spcBef>
              <a:spcAft>
                <a:spcPts val="0"/>
              </a:spcAft>
              <a:buClrTx/>
              <a:buSzTx/>
              <a:buFontTx/>
              <a:buNone/>
              <a:tabLst/>
              <a:defRPr/>
            </a:pPr>
            <a:r>
              <a:rPr kumimoji="0" lang="it-IT" altLang="it-IT" sz="192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MIX</a:t>
            </a:r>
          </a:p>
        </p:txBody>
      </p:sp>
      <p:sp>
        <p:nvSpPr>
          <p:cNvPr id="9" name="Rettangolo 6">
            <a:extLst>
              <a:ext uri="{FF2B5EF4-FFF2-40B4-BE49-F238E27FC236}">
                <a16:creationId xmlns="" xmlns:a16="http://schemas.microsoft.com/office/drawing/2014/main" id="{0495CC32-C8D8-41E3-96E4-446B4DF400B2}"/>
              </a:ext>
            </a:extLst>
          </p:cNvPr>
          <p:cNvSpPr>
            <a:spLocks noChangeArrowheads="1"/>
          </p:cNvSpPr>
          <p:nvPr/>
        </p:nvSpPr>
        <p:spPr bwMode="auto">
          <a:xfrm>
            <a:off x="4681037" y="6299118"/>
            <a:ext cx="3054350" cy="387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1">
            <a:spAutoFit/>
          </a:bodyPr>
          <a:lstStyle>
            <a:lvl1pPr>
              <a:defRPr sz="4100">
                <a:solidFill>
                  <a:schemeClr val="tx1"/>
                </a:solidFill>
                <a:latin typeface="Calibri" panose="020F0502020204030204" pitchFamily="34" charset="0"/>
                <a:cs typeface="Arial" panose="020B0604020202020204" pitchFamily="34" charset="0"/>
              </a:defRPr>
            </a:lvl1pPr>
            <a:lvl2pPr marL="742950" indent="-285750">
              <a:defRPr sz="4100">
                <a:solidFill>
                  <a:schemeClr val="tx1"/>
                </a:solidFill>
                <a:latin typeface="Calibri" panose="020F0502020204030204" pitchFamily="34" charset="0"/>
                <a:cs typeface="Arial" panose="020B0604020202020204" pitchFamily="34" charset="0"/>
              </a:defRPr>
            </a:lvl2pPr>
            <a:lvl3pPr marL="1143000" indent="-228600">
              <a:defRPr sz="4100">
                <a:solidFill>
                  <a:schemeClr val="tx1"/>
                </a:solidFill>
                <a:latin typeface="Calibri" panose="020F0502020204030204" pitchFamily="34" charset="0"/>
                <a:cs typeface="Arial" panose="020B0604020202020204" pitchFamily="34" charset="0"/>
              </a:defRPr>
            </a:lvl3pPr>
            <a:lvl4pPr marL="1600200" indent="-228600">
              <a:defRPr sz="4100">
                <a:solidFill>
                  <a:schemeClr val="tx1"/>
                </a:solidFill>
                <a:latin typeface="Calibri" panose="020F0502020204030204" pitchFamily="34" charset="0"/>
                <a:cs typeface="Arial" panose="020B0604020202020204" pitchFamily="34" charset="0"/>
              </a:defRPr>
            </a:lvl4pPr>
            <a:lvl5pPr marL="2057400" indent="-228600">
              <a:defRPr sz="4100">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sz="4100">
                <a:solidFill>
                  <a:schemeClr val="tx1"/>
                </a:solidFill>
                <a:latin typeface="Calibri" panose="020F0502020204030204" pitchFamily="34" charset="0"/>
                <a:cs typeface="Arial" panose="020B0604020202020204" pitchFamily="34" charset="0"/>
              </a:defRPr>
            </a:lvl9pPr>
          </a:lstStyle>
          <a:p>
            <a:pPr marL="0" marR="0" lvl="0" indent="0" algn="ctr" defTabSz="438814" rtl="0" eaLnBrk="1" fontAlgn="auto" latinLnBrk="0" hangingPunct="1">
              <a:lnSpc>
                <a:spcPct val="100000"/>
              </a:lnSpc>
              <a:spcBef>
                <a:spcPts val="0"/>
              </a:spcBef>
              <a:spcAft>
                <a:spcPts val="0"/>
              </a:spcAft>
              <a:buClrTx/>
              <a:buSzTx/>
              <a:buFontTx/>
              <a:buNone/>
              <a:tabLst/>
              <a:defRPr/>
            </a:pPr>
            <a:r>
              <a:rPr kumimoji="0" lang="it-IT" altLang="it-IT" sz="192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ONLINE</a:t>
            </a:r>
          </a:p>
        </p:txBody>
      </p:sp>
    </p:spTree>
    <p:extLst>
      <p:ext uri="{BB962C8B-B14F-4D97-AF65-F5344CB8AC3E}">
        <p14:creationId xmlns:p14="http://schemas.microsoft.com/office/powerpoint/2010/main" xmlns="" val="192719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 xmlns:a16="http://schemas.microsoft.com/office/drawing/2014/main" id="{7443C299-0484-4A89-9DF9-A03A2BE0FB86}"/>
              </a:ext>
            </a:extLst>
          </p:cNvPr>
          <p:cNvSpPr/>
          <p:nvPr/>
        </p:nvSpPr>
        <p:spPr>
          <a:xfrm>
            <a:off x="-249104" y="435319"/>
            <a:ext cx="7956190" cy="707887"/>
          </a:xfrm>
          <a:prstGeom prst="roundRect">
            <a:avLst/>
          </a:prstGeom>
          <a:solidFill>
            <a:srgbClr val="1D3F75"/>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1D3F75"/>
              </a:solidFill>
            </a:endParaRPr>
          </a:p>
        </p:txBody>
      </p:sp>
      <p:sp>
        <p:nvSpPr>
          <p:cNvPr id="24" name="Oval 23">
            <a:extLst>
              <a:ext uri="{FF2B5EF4-FFF2-40B4-BE49-F238E27FC236}">
                <a16:creationId xmlns="" xmlns:a16="http://schemas.microsoft.com/office/drawing/2014/main" id="{6B71E1DC-BD00-4171-A9CB-14DF33577E30}"/>
              </a:ext>
            </a:extLst>
          </p:cNvPr>
          <p:cNvSpPr/>
          <p:nvPr/>
        </p:nvSpPr>
        <p:spPr>
          <a:xfrm>
            <a:off x="3963312" y="1441423"/>
            <a:ext cx="4395693" cy="4395693"/>
          </a:xfrm>
          <a:prstGeom prst="ellipse">
            <a:avLst/>
          </a:prstGeom>
          <a:noFill/>
          <a:ln w="76200">
            <a:solidFill>
              <a:srgbClr val="1D3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1" name="TextBox 20">
            <a:extLst>
              <a:ext uri="{FF2B5EF4-FFF2-40B4-BE49-F238E27FC236}">
                <a16:creationId xmlns="" xmlns:a16="http://schemas.microsoft.com/office/drawing/2014/main" id="{E805C57F-FE56-45E8-8714-A552D00ADB15}"/>
              </a:ext>
            </a:extLst>
          </p:cNvPr>
          <p:cNvSpPr txBox="1"/>
          <p:nvPr/>
        </p:nvSpPr>
        <p:spPr>
          <a:xfrm>
            <a:off x="402752" y="435321"/>
            <a:ext cx="7857806" cy="707886"/>
          </a:xfrm>
          <a:prstGeom prst="rect">
            <a:avLst/>
          </a:prstGeom>
          <a:noFill/>
          <a:ln>
            <a:noFill/>
          </a:ln>
        </p:spPr>
        <p:txBody>
          <a:bodyPr wrap="square" rtlCol="0">
            <a:spAutoFit/>
          </a:bodyPr>
          <a:lstStyle/>
          <a:p>
            <a:pPr>
              <a:defRPr/>
            </a:pPr>
            <a:r>
              <a:rPr lang="it-IT" altLang="it-IT" sz="4000" b="1" dirty="0">
                <a:solidFill>
                  <a:schemeClr val="bg1"/>
                </a:solidFill>
                <a:cs typeface="Arial" panose="020B0604020202020204" pitchFamily="34" charset="0"/>
              </a:rPr>
              <a:t>Il metodo MySmart English® </a:t>
            </a:r>
            <a:endParaRPr lang="hu-HU" altLang="it-IT" sz="4000" b="1" dirty="0">
              <a:solidFill>
                <a:schemeClr val="bg1"/>
              </a:solidFill>
              <a:cs typeface="Arial" panose="020B0604020202020204" pitchFamily="34" charset="0"/>
            </a:endParaRPr>
          </a:p>
        </p:txBody>
      </p:sp>
      <p:sp>
        <p:nvSpPr>
          <p:cNvPr id="2" name="Rettangolo 1"/>
          <p:cNvSpPr/>
          <p:nvPr/>
        </p:nvSpPr>
        <p:spPr>
          <a:xfrm>
            <a:off x="164586" y="1641211"/>
            <a:ext cx="3767698" cy="2308324"/>
          </a:xfrm>
          <a:prstGeom prst="rect">
            <a:avLst/>
          </a:prstGeom>
        </p:spPr>
        <p:txBody>
          <a:bodyPr wrap="square">
            <a:spAutoFit/>
          </a:bodyPr>
          <a:lstStyle/>
          <a:p>
            <a:pPr marL="342900" lvl="0" indent="-342900">
              <a:spcAft>
                <a:spcPts val="0"/>
              </a:spcAft>
              <a:buFont typeface="Symbol" panose="05050102010706020507" pitchFamily="18" charset="2"/>
              <a:buChar char=""/>
            </a:pPr>
            <a:r>
              <a:rPr lang="it-IT" sz="1600" b="1" u="sng" dirty="0">
                <a:solidFill>
                  <a:srgbClr val="1D3F75"/>
                </a:solidFill>
                <a:ea typeface="Times New Roman" panose="02020603050405020304" pitchFamily="18" charset="0"/>
              </a:rPr>
              <a:t>Grammatica – </a:t>
            </a:r>
            <a:r>
              <a:rPr lang="it-IT" sz="1600" b="1" u="sng" dirty="0" err="1">
                <a:solidFill>
                  <a:srgbClr val="1D3F75"/>
                </a:solidFill>
                <a:ea typeface="Times New Roman" panose="02020603050405020304" pitchFamily="18" charset="0"/>
              </a:rPr>
              <a:t>Lessons</a:t>
            </a:r>
            <a:r>
              <a:rPr lang="it-IT" sz="1600" b="1" u="sng" dirty="0">
                <a:solidFill>
                  <a:srgbClr val="1D3F75"/>
                </a:solidFill>
                <a:ea typeface="Times New Roman" panose="02020603050405020304" pitchFamily="18" charset="0"/>
              </a:rPr>
              <a:t> </a:t>
            </a:r>
            <a:endParaRPr lang="it-IT" sz="1600" dirty="0">
              <a:solidFill>
                <a:srgbClr val="1D3F75"/>
              </a:solidFill>
              <a:ea typeface="Times New Roman" panose="02020603050405020304" pitchFamily="18" charset="0"/>
            </a:endParaRPr>
          </a:p>
          <a:p>
            <a:pPr marL="457200">
              <a:spcAft>
                <a:spcPts val="0"/>
              </a:spcAft>
            </a:pPr>
            <a:r>
              <a:rPr lang="it-IT" sz="1600" dirty="0">
                <a:solidFill>
                  <a:srgbClr val="1D3F75"/>
                </a:solidFill>
                <a:ea typeface="Times New Roman" panose="02020603050405020304" pitchFamily="18" charset="0"/>
              </a:rPr>
              <a:t>Le strutture linguistiche e grammaticali costituiscono le fondamenta di una lingua. Per questo, nei nostri corsi, queste </a:t>
            </a:r>
            <a:r>
              <a:rPr lang="it-IT" sz="1600" dirty="0">
                <a:solidFill>
                  <a:srgbClr val="1D3F75"/>
                </a:solidFill>
                <a:ea typeface="Times New Roman" panose="02020603050405020304" pitchFamily="18" charset="0"/>
                <a:cs typeface="Calibri Light" panose="020F0302020204030204" pitchFamily="34" charset="0"/>
              </a:rPr>
              <a:t>vengono introdotte e consolidate attraverso la pratica parlata,</a:t>
            </a:r>
            <a:r>
              <a:rPr lang="it-IT" sz="1600" dirty="0">
                <a:solidFill>
                  <a:srgbClr val="1D3F75"/>
                </a:solidFill>
                <a:ea typeface="Times New Roman" panose="02020603050405020304" pitchFamily="18" charset="0"/>
              </a:rPr>
              <a:t> che vede lo studente sempre al centro e l’insegnante nel ruolo di moderatore.</a:t>
            </a:r>
            <a:endParaRPr lang="it-IT" sz="1600" dirty="0">
              <a:solidFill>
                <a:srgbClr val="1D3F75"/>
              </a:solidFill>
              <a:effectLst/>
              <a:ea typeface="Times New Roman" panose="02020603050405020304" pitchFamily="18" charset="0"/>
            </a:endParaRPr>
          </a:p>
        </p:txBody>
      </p:sp>
      <p:sp>
        <p:nvSpPr>
          <p:cNvPr id="3" name="Rettangolo 2"/>
          <p:cNvSpPr/>
          <p:nvPr/>
        </p:nvSpPr>
        <p:spPr>
          <a:xfrm>
            <a:off x="164586" y="4257266"/>
            <a:ext cx="3829754" cy="1815882"/>
          </a:xfrm>
          <a:prstGeom prst="rect">
            <a:avLst/>
          </a:prstGeom>
        </p:spPr>
        <p:txBody>
          <a:bodyPr wrap="square">
            <a:spAutoFit/>
          </a:bodyPr>
          <a:lstStyle/>
          <a:p>
            <a:pPr marL="342900" lvl="0" indent="-342900">
              <a:spcAft>
                <a:spcPts val="0"/>
              </a:spcAft>
              <a:buFont typeface="Symbol" panose="05050102010706020507" pitchFamily="18" charset="2"/>
              <a:buChar char=""/>
            </a:pPr>
            <a:r>
              <a:rPr lang="it-IT" sz="1600" b="1" u="sng" dirty="0">
                <a:solidFill>
                  <a:srgbClr val="1D3F75"/>
                </a:solidFill>
                <a:ea typeface="Times New Roman" panose="02020603050405020304" pitchFamily="18" charset="0"/>
              </a:rPr>
              <a:t>Innovazione – </a:t>
            </a:r>
            <a:r>
              <a:rPr lang="it-IT" sz="1600" b="1" u="sng" dirty="0" err="1">
                <a:solidFill>
                  <a:srgbClr val="1D3F75"/>
                </a:solidFill>
                <a:ea typeface="Times New Roman" panose="02020603050405020304" pitchFamily="18" charset="0"/>
              </a:rPr>
              <a:t>Warm</a:t>
            </a:r>
            <a:r>
              <a:rPr lang="it-IT" sz="1600" b="1" u="sng" dirty="0">
                <a:solidFill>
                  <a:srgbClr val="1D3F75"/>
                </a:solidFill>
                <a:ea typeface="Times New Roman" panose="02020603050405020304" pitchFamily="18" charset="0"/>
              </a:rPr>
              <a:t> up &amp; Digital Book  </a:t>
            </a:r>
            <a:endParaRPr lang="it-IT" sz="1600" dirty="0">
              <a:solidFill>
                <a:srgbClr val="1D3F75"/>
              </a:solidFill>
              <a:ea typeface="Times New Roman" panose="02020603050405020304" pitchFamily="18" charset="0"/>
            </a:endParaRPr>
          </a:p>
          <a:p>
            <a:pPr marL="449580">
              <a:spcAft>
                <a:spcPts val="0"/>
              </a:spcAft>
            </a:pPr>
            <a:r>
              <a:rPr lang="it-IT" sz="1600" dirty="0">
                <a:solidFill>
                  <a:srgbClr val="1D3F75"/>
                </a:solidFill>
                <a:ea typeface="Times New Roman" panose="02020603050405020304" pitchFamily="18" charset="0"/>
              </a:rPr>
              <a:t>Grazie alle Digital </a:t>
            </a:r>
            <a:r>
              <a:rPr lang="it-IT" sz="1600" dirty="0" err="1">
                <a:solidFill>
                  <a:srgbClr val="1D3F75"/>
                </a:solidFill>
                <a:ea typeface="Times New Roman" panose="02020603050405020304" pitchFamily="18" charset="0"/>
              </a:rPr>
              <a:t>Activities</a:t>
            </a:r>
            <a:r>
              <a:rPr lang="it-IT" sz="1600" dirty="0">
                <a:solidFill>
                  <a:srgbClr val="1D3F75"/>
                </a:solidFill>
                <a:ea typeface="Times New Roman" panose="02020603050405020304" pitchFamily="18" charset="0"/>
              </a:rPr>
              <a:t> è possibile esercitarsi in qualsiasi luogo e in qualsiasi momento della giornata sul proprio </a:t>
            </a:r>
            <a:r>
              <a:rPr lang="it-IT" sz="1600" dirty="0" err="1">
                <a:solidFill>
                  <a:srgbClr val="1D3F75"/>
                </a:solidFill>
                <a:ea typeface="Times New Roman" panose="02020603050405020304" pitchFamily="18" charset="0"/>
              </a:rPr>
              <a:t>smartphone</a:t>
            </a:r>
            <a:r>
              <a:rPr lang="it-IT" sz="1600" dirty="0">
                <a:solidFill>
                  <a:srgbClr val="1D3F75"/>
                </a:solidFill>
                <a:ea typeface="Times New Roman" panose="02020603050405020304" pitchFamily="18" charset="0"/>
              </a:rPr>
              <a:t>, </a:t>
            </a:r>
            <a:r>
              <a:rPr lang="it-IT" sz="1600" dirty="0" err="1">
                <a:solidFill>
                  <a:srgbClr val="1D3F75"/>
                </a:solidFill>
                <a:ea typeface="Times New Roman" panose="02020603050405020304" pitchFamily="18" charset="0"/>
              </a:rPr>
              <a:t>tablet</a:t>
            </a:r>
            <a:r>
              <a:rPr lang="it-IT" sz="1600" dirty="0">
                <a:solidFill>
                  <a:srgbClr val="1D3F75"/>
                </a:solidFill>
                <a:ea typeface="Times New Roman" panose="02020603050405020304" pitchFamily="18" charset="0"/>
              </a:rPr>
              <a:t> o pc, per verificare i propri progressi, praticare la lingua e migliorare l’ascolto.</a:t>
            </a:r>
          </a:p>
        </p:txBody>
      </p:sp>
      <p:sp>
        <p:nvSpPr>
          <p:cNvPr id="4" name="Rettangolo 3"/>
          <p:cNvSpPr/>
          <p:nvPr/>
        </p:nvSpPr>
        <p:spPr>
          <a:xfrm>
            <a:off x="8252999" y="1640238"/>
            <a:ext cx="3740109" cy="2308324"/>
          </a:xfrm>
          <a:prstGeom prst="rect">
            <a:avLst/>
          </a:prstGeom>
        </p:spPr>
        <p:txBody>
          <a:bodyPr wrap="square">
            <a:spAutoFit/>
          </a:bodyPr>
          <a:lstStyle/>
          <a:p>
            <a:pPr marL="342900" lvl="0" indent="-342900">
              <a:spcAft>
                <a:spcPts val="0"/>
              </a:spcAft>
              <a:buFont typeface="Symbol" panose="05050102010706020507" pitchFamily="18" charset="2"/>
              <a:buChar char=""/>
            </a:pPr>
            <a:r>
              <a:rPr lang="it-IT" sz="1600" b="1" u="sng" dirty="0">
                <a:solidFill>
                  <a:srgbClr val="1D3F75"/>
                </a:solidFill>
                <a:ea typeface="Times New Roman" panose="02020603050405020304" pitchFamily="18" charset="0"/>
              </a:rPr>
              <a:t>Attività pratiche – Focus </a:t>
            </a:r>
            <a:r>
              <a:rPr lang="it-IT" sz="1600" b="1" u="sng" dirty="0" err="1">
                <a:solidFill>
                  <a:srgbClr val="1D3F75"/>
                </a:solidFill>
                <a:ea typeface="Times New Roman" panose="02020603050405020304" pitchFamily="18" charset="0"/>
              </a:rPr>
              <a:t>Activities</a:t>
            </a:r>
            <a:endParaRPr lang="it-IT" sz="1600" dirty="0">
              <a:solidFill>
                <a:srgbClr val="1D3F75"/>
              </a:solidFill>
              <a:ea typeface="Times New Roman" panose="02020603050405020304" pitchFamily="18" charset="0"/>
            </a:endParaRPr>
          </a:p>
          <a:p>
            <a:pPr marL="449580">
              <a:spcAft>
                <a:spcPts val="0"/>
              </a:spcAft>
            </a:pPr>
            <a:r>
              <a:rPr lang="it-IT" sz="1600" dirty="0">
                <a:solidFill>
                  <a:srgbClr val="1D3F75"/>
                </a:solidFill>
                <a:ea typeface="Times New Roman" panose="02020603050405020304" pitchFamily="18" charset="0"/>
              </a:rPr>
              <a:t>Il modo migliore per imparare una lingua è praticarla: ecco perché tutte le lezioni sono incentrate sulla conversazione. I contenuti trattati si riferiscono a contesti di vita quotidiana e professionale, per poter subito mettere in pratica quanto appreso durante le </a:t>
            </a:r>
            <a:r>
              <a:rPr lang="it-IT" sz="1600" dirty="0" err="1">
                <a:solidFill>
                  <a:srgbClr val="1D3F75"/>
                </a:solidFill>
                <a:ea typeface="Times New Roman" panose="02020603050405020304" pitchFamily="18" charset="0"/>
              </a:rPr>
              <a:t>lessons</a:t>
            </a:r>
            <a:r>
              <a:rPr lang="it-IT" sz="1600" dirty="0">
                <a:solidFill>
                  <a:srgbClr val="1D3F75"/>
                </a:solidFill>
                <a:ea typeface="Times New Roman" panose="02020603050405020304" pitchFamily="18" charset="0"/>
              </a:rPr>
              <a:t>.</a:t>
            </a:r>
          </a:p>
        </p:txBody>
      </p:sp>
      <p:sp>
        <p:nvSpPr>
          <p:cNvPr id="9" name="Rettangolo 8"/>
          <p:cNvSpPr/>
          <p:nvPr/>
        </p:nvSpPr>
        <p:spPr>
          <a:xfrm>
            <a:off x="8327977" y="4257270"/>
            <a:ext cx="3362037" cy="2062103"/>
          </a:xfrm>
          <a:prstGeom prst="rect">
            <a:avLst/>
          </a:prstGeom>
        </p:spPr>
        <p:txBody>
          <a:bodyPr wrap="square">
            <a:spAutoFit/>
          </a:bodyPr>
          <a:lstStyle/>
          <a:p>
            <a:pPr marL="342900" lvl="0" indent="-342900">
              <a:spcAft>
                <a:spcPts val="0"/>
              </a:spcAft>
              <a:buFont typeface="Symbol" panose="05050102010706020507" pitchFamily="18" charset="2"/>
              <a:buChar char=""/>
            </a:pPr>
            <a:r>
              <a:rPr lang="it-IT" sz="1600" b="1" u="sng" dirty="0">
                <a:solidFill>
                  <a:srgbClr val="1D3F75"/>
                </a:solidFill>
                <a:ea typeface="Times New Roman" panose="02020603050405020304" pitchFamily="18" charset="0"/>
              </a:rPr>
              <a:t>Monitoraggio – </a:t>
            </a:r>
            <a:r>
              <a:rPr lang="it-IT" sz="1600" b="1" u="sng" dirty="0" err="1">
                <a:solidFill>
                  <a:srgbClr val="1D3F75"/>
                </a:solidFill>
                <a:ea typeface="Times New Roman" panose="02020603050405020304" pitchFamily="18" charset="0"/>
              </a:rPr>
              <a:t>Revision</a:t>
            </a:r>
            <a:r>
              <a:rPr lang="it-IT" sz="1600" b="1" u="sng" dirty="0">
                <a:solidFill>
                  <a:srgbClr val="1D3F75"/>
                </a:solidFill>
                <a:ea typeface="Times New Roman" panose="02020603050405020304" pitchFamily="18" charset="0"/>
              </a:rPr>
              <a:t> &amp; Checkpoint</a:t>
            </a:r>
            <a:endParaRPr lang="it-IT" sz="1600" dirty="0">
              <a:solidFill>
                <a:srgbClr val="1D3F75"/>
              </a:solidFill>
              <a:ea typeface="Times New Roman" panose="02020603050405020304" pitchFamily="18" charset="0"/>
            </a:endParaRPr>
          </a:p>
          <a:p>
            <a:pPr marL="449580">
              <a:spcAft>
                <a:spcPts val="0"/>
              </a:spcAft>
            </a:pPr>
            <a:r>
              <a:rPr lang="it-IT" sz="1600" dirty="0">
                <a:solidFill>
                  <a:srgbClr val="1D3F75"/>
                </a:solidFill>
                <a:ea typeface="Times New Roman" panose="02020603050405020304" pitchFamily="18" charset="0"/>
              </a:rPr>
              <a:t>L’accesso a ogni nuovo livello è frutto di monitoraggio costante, sessioni di approfondimento della struttura linguistica e revisione da parte degli insegnanti.</a:t>
            </a:r>
          </a:p>
        </p:txBody>
      </p:sp>
      <p:pic>
        <p:nvPicPr>
          <p:cNvPr id="5" name="Immagine 4"/>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3940968" y="1419078"/>
            <a:ext cx="4440382" cy="4440382"/>
          </a:xfrm>
          <a:prstGeom prst="rect">
            <a:avLst/>
          </a:prstGeom>
        </p:spPr>
      </p:pic>
    </p:spTree>
    <p:extLst>
      <p:ext uri="{BB962C8B-B14F-4D97-AF65-F5344CB8AC3E}">
        <p14:creationId xmlns:p14="http://schemas.microsoft.com/office/powerpoint/2010/main" xmlns="" val="22024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6" name="Rettangolo 5"/>
          <p:cNvSpPr/>
          <p:nvPr/>
        </p:nvSpPr>
        <p:spPr>
          <a:xfrm>
            <a:off x="355692" y="717630"/>
            <a:ext cx="7041852" cy="5509200"/>
          </a:xfrm>
          <a:prstGeom prst="rect">
            <a:avLst/>
          </a:prstGeom>
        </p:spPr>
        <p:txBody>
          <a:bodyPr wrap="square">
            <a:spAutoFit/>
          </a:bodyPr>
          <a:lstStyle/>
          <a:p>
            <a:pPr>
              <a:spcAft>
                <a:spcPts val="0"/>
              </a:spcAft>
            </a:pPr>
            <a:r>
              <a:rPr lang="it-IT" sz="1600" b="1" u="sng" dirty="0">
                <a:solidFill>
                  <a:srgbClr val="1D3F75"/>
                </a:solidFill>
                <a:ea typeface="Times New Roman" panose="02020603050405020304" pitchFamily="18" charset="0"/>
              </a:rPr>
              <a:t>INSEGNANTI MADRELINGUA</a:t>
            </a:r>
            <a:endParaRPr lang="it-IT" sz="1600" dirty="0">
              <a:solidFill>
                <a:srgbClr val="1D3F75"/>
              </a:solidFill>
              <a:ea typeface="Times New Roman" panose="02020603050405020304" pitchFamily="18" charset="0"/>
            </a:endParaRPr>
          </a:p>
          <a:p>
            <a:pPr>
              <a:spcAft>
                <a:spcPts val="0"/>
              </a:spcAft>
            </a:pPr>
            <a:r>
              <a:rPr lang="it-IT" sz="1600" dirty="0">
                <a:solidFill>
                  <a:srgbClr val="1D3F75"/>
                </a:solidFill>
                <a:ea typeface="Times New Roman" panose="02020603050405020304" pitchFamily="18" charset="0"/>
              </a:rPr>
              <a:t>Tutti gli insegnanti sono madrelingua e hanno conseguito le più importanti </a:t>
            </a:r>
            <a:r>
              <a:rPr lang="it-IT" sz="1600" b="1" dirty="0">
                <a:solidFill>
                  <a:srgbClr val="1D3F75"/>
                </a:solidFill>
                <a:ea typeface="Times New Roman" panose="02020603050405020304" pitchFamily="18" charset="0"/>
              </a:rPr>
              <a:t>certificazioni internazionali per l’insegnamento </a:t>
            </a:r>
            <a:r>
              <a:rPr lang="it-IT" sz="1600" dirty="0">
                <a:solidFill>
                  <a:srgbClr val="1D3F75"/>
                </a:solidFill>
                <a:ea typeface="Times New Roman" panose="02020603050405020304" pitchFamily="18" charset="0"/>
              </a:rPr>
              <a:t>(</a:t>
            </a:r>
            <a:r>
              <a:rPr lang="it-IT" sz="1600" dirty="0" err="1">
                <a:solidFill>
                  <a:srgbClr val="1D3F75"/>
                </a:solidFill>
                <a:ea typeface="Times New Roman" panose="02020603050405020304" pitchFamily="18" charset="0"/>
              </a:rPr>
              <a:t>Tefl</a:t>
            </a:r>
            <a:r>
              <a:rPr lang="it-IT" sz="1600" dirty="0">
                <a:solidFill>
                  <a:srgbClr val="1D3F75"/>
                </a:solidFill>
                <a:ea typeface="Times New Roman" panose="02020603050405020304" pitchFamily="18" charset="0"/>
              </a:rPr>
              <a:t>, Celta, </a:t>
            </a:r>
            <a:r>
              <a:rPr lang="it-IT" sz="1600" dirty="0" err="1">
                <a:solidFill>
                  <a:srgbClr val="1D3F75"/>
                </a:solidFill>
                <a:ea typeface="Times New Roman" panose="02020603050405020304" pitchFamily="18" charset="0"/>
              </a:rPr>
              <a:t>Tesol</a:t>
            </a:r>
            <a:r>
              <a:rPr lang="it-IT" sz="1600" dirty="0">
                <a:solidFill>
                  <a:srgbClr val="1D3F75"/>
                </a:solidFill>
                <a:ea typeface="Times New Roman" panose="02020603050405020304" pitchFamily="18" charset="0"/>
              </a:rPr>
              <a:t>). </a:t>
            </a:r>
          </a:p>
          <a:p>
            <a:pPr>
              <a:spcAft>
                <a:spcPts val="0"/>
              </a:spcAft>
            </a:pPr>
            <a:endParaRPr lang="it-IT" sz="1600" dirty="0">
              <a:solidFill>
                <a:srgbClr val="1D3F75"/>
              </a:solidFill>
              <a:ea typeface="Times New Roman" panose="02020603050405020304" pitchFamily="18" charset="0"/>
            </a:endParaRPr>
          </a:p>
          <a:p>
            <a:pPr>
              <a:spcAft>
                <a:spcPts val="0"/>
              </a:spcAft>
            </a:pPr>
            <a:r>
              <a:rPr lang="it-IT" sz="1600" b="1" u="sng" dirty="0">
                <a:solidFill>
                  <a:srgbClr val="1D3F75"/>
                </a:solidFill>
                <a:ea typeface="Times New Roman" panose="02020603050405020304" pitchFamily="18" charset="0"/>
              </a:rPr>
              <a:t>FULL IMMERSION</a:t>
            </a:r>
          </a:p>
          <a:p>
            <a:pPr>
              <a:spcAft>
                <a:spcPts val="0"/>
              </a:spcAft>
            </a:pPr>
            <a:r>
              <a:rPr lang="it-IT" sz="1600" dirty="0">
                <a:solidFill>
                  <a:srgbClr val="1D3F75"/>
                </a:solidFill>
                <a:ea typeface="Times New Roman" panose="02020603050405020304" pitchFamily="18" charset="0"/>
              </a:rPr>
              <a:t>I corsi, la metodologia e il team di insegnanti garantiscono un’esperienza di “immersione totale” nella lingua inglese: l’obiettivo è quello di sviluppare le capacità di </a:t>
            </a:r>
            <a:r>
              <a:rPr lang="it-IT" sz="1600" b="1" dirty="0">
                <a:solidFill>
                  <a:srgbClr val="1D3F75"/>
                </a:solidFill>
                <a:ea typeface="Times New Roman" panose="02020603050405020304" pitchFamily="18" charset="0"/>
              </a:rPr>
              <a:t>comunicazione</a:t>
            </a:r>
            <a:r>
              <a:rPr lang="it-IT" sz="1600" dirty="0">
                <a:solidFill>
                  <a:srgbClr val="1D3F75"/>
                </a:solidFill>
                <a:ea typeface="Times New Roman" panose="02020603050405020304" pitchFamily="18" charset="0"/>
              </a:rPr>
              <a:t>, di </a:t>
            </a:r>
            <a:r>
              <a:rPr lang="it-IT" sz="1600" b="1" dirty="0">
                <a:solidFill>
                  <a:srgbClr val="1D3F75"/>
                </a:solidFill>
                <a:ea typeface="Times New Roman" panose="02020603050405020304" pitchFamily="18" charset="0"/>
              </a:rPr>
              <a:t>comprensione</a:t>
            </a:r>
            <a:r>
              <a:rPr lang="it-IT" sz="1600" dirty="0">
                <a:solidFill>
                  <a:srgbClr val="1D3F75"/>
                </a:solidFill>
                <a:ea typeface="Times New Roman" panose="02020603050405020304" pitchFamily="18" charset="0"/>
              </a:rPr>
              <a:t> e di </a:t>
            </a:r>
            <a:r>
              <a:rPr lang="it-IT" sz="1600" b="1" dirty="0">
                <a:solidFill>
                  <a:srgbClr val="1D3F75"/>
                </a:solidFill>
                <a:ea typeface="Times New Roman" panose="02020603050405020304" pitchFamily="18" charset="0"/>
              </a:rPr>
              <a:t>ascolto</a:t>
            </a:r>
            <a:r>
              <a:rPr lang="it-IT" sz="1600" dirty="0">
                <a:solidFill>
                  <a:srgbClr val="1D3F75"/>
                </a:solidFill>
                <a:ea typeface="Times New Roman" panose="02020603050405020304" pitchFamily="18" charset="0"/>
              </a:rPr>
              <a:t> necessarie ad affrontare ogni situazione di vita quotidiana o professionale. </a:t>
            </a:r>
          </a:p>
          <a:p>
            <a:pPr>
              <a:spcAft>
                <a:spcPts val="0"/>
              </a:spcAft>
            </a:pPr>
            <a:endParaRPr lang="it-IT" sz="1600" b="1" u="sng" dirty="0">
              <a:solidFill>
                <a:srgbClr val="1D3F75"/>
              </a:solidFill>
              <a:ea typeface="Times New Roman" panose="02020603050405020304" pitchFamily="18" charset="0"/>
            </a:endParaRPr>
          </a:p>
          <a:p>
            <a:pPr>
              <a:spcAft>
                <a:spcPts val="0"/>
              </a:spcAft>
            </a:pPr>
            <a:r>
              <a:rPr lang="it-IT" sz="1600" b="1" u="sng" dirty="0">
                <a:solidFill>
                  <a:srgbClr val="1D3F75"/>
                </a:solidFill>
                <a:ea typeface="Times New Roman" panose="02020603050405020304" pitchFamily="18" charset="0"/>
              </a:rPr>
              <a:t>LEZIONI IN PICCOLI GRUPPI</a:t>
            </a:r>
          </a:p>
          <a:p>
            <a:pPr>
              <a:spcAft>
                <a:spcPts val="0"/>
              </a:spcAft>
            </a:pPr>
            <a:r>
              <a:rPr lang="it-IT" sz="1600" dirty="0">
                <a:solidFill>
                  <a:srgbClr val="1D3F75"/>
                </a:solidFill>
                <a:ea typeface="Times New Roman" panose="02020603050405020304" pitchFamily="18" charset="0"/>
              </a:rPr>
              <a:t>Lo studente è al centro della metodologia didattica e ogni lezione è mirata al potenziamento delle sue abilità e competenze. Questo è possibile grazie al </a:t>
            </a:r>
            <a:r>
              <a:rPr lang="it-IT" sz="1600" b="1" dirty="0">
                <a:solidFill>
                  <a:srgbClr val="1D3F75"/>
                </a:solidFill>
                <a:ea typeface="Times New Roman" panose="02020603050405020304" pitchFamily="18" charset="0"/>
              </a:rPr>
              <a:t>numero limitato di partecipanti a ciascun corso</a:t>
            </a:r>
            <a:r>
              <a:rPr lang="it-IT" sz="1600" dirty="0">
                <a:solidFill>
                  <a:srgbClr val="1D3F75"/>
                </a:solidFill>
                <a:ea typeface="Times New Roman" panose="02020603050405020304" pitchFamily="18" charset="0"/>
              </a:rPr>
              <a:t>, per garantire a ciascuno il tempo e l’attenzione necessari all’apprendimento. </a:t>
            </a:r>
            <a:r>
              <a:rPr lang="it-IT" sz="1600" b="1" dirty="0">
                <a:solidFill>
                  <a:srgbClr val="1D3F75"/>
                </a:solidFill>
                <a:ea typeface="Times New Roman" panose="02020603050405020304" pitchFamily="18" charset="0"/>
              </a:rPr>
              <a:t> </a:t>
            </a:r>
          </a:p>
          <a:p>
            <a:pPr>
              <a:spcAft>
                <a:spcPts val="0"/>
              </a:spcAft>
            </a:pPr>
            <a:endParaRPr lang="it-IT" sz="1600" b="1" dirty="0">
              <a:solidFill>
                <a:srgbClr val="1D3F75"/>
              </a:solidFill>
              <a:ea typeface="Times New Roman" panose="02020603050405020304" pitchFamily="18" charset="0"/>
            </a:endParaRPr>
          </a:p>
          <a:p>
            <a:pPr>
              <a:spcAft>
                <a:spcPts val="0"/>
              </a:spcAft>
            </a:pPr>
            <a:r>
              <a:rPr lang="it-IT" sz="1600" b="1" u="sng" dirty="0">
                <a:solidFill>
                  <a:srgbClr val="1D3F75"/>
                </a:solidFill>
                <a:ea typeface="Times New Roman" panose="02020603050405020304" pitchFamily="18" charset="0"/>
              </a:rPr>
              <a:t>QUALITÀ DIDATTICA</a:t>
            </a:r>
          </a:p>
          <a:p>
            <a:pPr>
              <a:spcAft>
                <a:spcPts val="0"/>
              </a:spcAft>
            </a:pPr>
            <a:r>
              <a:rPr lang="it-IT" sz="1600" dirty="0">
                <a:solidFill>
                  <a:srgbClr val="1D3F75"/>
                </a:solidFill>
                <a:ea typeface="Times New Roman" panose="02020603050405020304" pitchFamily="18" charset="0"/>
              </a:rPr>
              <a:t>La soddisfazione di ogni studente e l’attenzione alle sue esigenze di apprendimento sono obiettivi quotidiani: per questo </a:t>
            </a:r>
            <a:r>
              <a:rPr lang="it-IT" sz="1600" b="1" dirty="0">
                <a:solidFill>
                  <a:srgbClr val="1D3F75"/>
                </a:solidFill>
                <a:ea typeface="Times New Roman" panose="02020603050405020304" pitchFamily="18" charset="0"/>
              </a:rPr>
              <a:t>i contenuti e i materiali didattici vengono costantemente aggiornati</a:t>
            </a:r>
            <a:r>
              <a:rPr lang="it-IT" sz="1600" dirty="0">
                <a:solidFill>
                  <a:srgbClr val="1D3F75"/>
                </a:solidFill>
                <a:ea typeface="Times New Roman" panose="02020603050405020304" pitchFamily="18" charset="0"/>
              </a:rPr>
              <a:t>, anche tenendo conto delle esigenze del mercato. Le persone che lavorano in My English School si spendono ogni giorno affinché la qualità dell’insegnamento e del servizio offerto sia sempre altissima. </a:t>
            </a:r>
          </a:p>
        </p:txBody>
      </p:sp>
      <p:pic>
        <p:nvPicPr>
          <p:cNvPr id="1026" name="Picture 2" descr="topics.jpg"/>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b="-542"/>
          <a:stretch/>
        </p:blipFill>
        <p:spPr bwMode="auto">
          <a:xfrm>
            <a:off x="7397544" y="1502412"/>
            <a:ext cx="4577592" cy="47310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375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53605" y="2919178"/>
            <a:ext cx="2550873" cy="25508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Immagine 4"/>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2549660" y="2919178"/>
            <a:ext cx="2550873" cy="25508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asellaDiTesto 6"/>
          <p:cNvSpPr txBox="1"/>
          <p:nvPr/>
        </p:nvSpPr>
        <p:spPr>
          <a:xfrm>
            <a:off x="1193930" y="2444038"/>
            <a:ext cx="670825" cy="320216"/>
          </a:xfrm>
          <a:prstGeom prst="rect">
            <a:avLst/>
          </a:prstGeom>
          <a:noFill/>
        </p:spPr>
        <p:txBody>
          <a:bodyPr wrap="none">
            <a:spAutoFit/>
          </a:bodyPr>
          <a:lstStyle/>
          <a:p>
            <a:pPr>
              <a:defRPr/>
            </a:pPr>
            <a:r>
              <a:rPr lang="it-IT" sz="1481" b="1" dirty="0">
                <a:solidFill>
                  <a:srgbClr val="002060"/>
                </a:solidFill>
              </a:rPr>
              <a:t>LEGAL</a:t>
            </a:r>
          </a:p>
        </p:txBody>
      </p:sp>
      <p:sp>
        <p:nvSpPr>
          <p:cNvPr id="8" name="CasellaDiTesto 7"/>
          <p:cNvSpPr txBox="1"/>
          <p:nvPr/>
        </p:nvSpPr>
        <p:spPr>
          <a:xfrm>
            <a:off x="3422780" y="2421294"/>
            <a:ext cx="912429" cy="320216"/>
          </a:xfrm>
          <a:prstGeom prst="rect">
            <a:avLst/>
          </a:prstGeom>
          <a:noFill/>
        </p:spPr>
        <p:txBody>
          <a:bodyPr wrap="none">
            <a:spAutoFit/>
          </a:bodyPr>
          <a:lstStyle/>
          <a:p>
            <a:pPr>
              <a:defRPr/>
            </a:pPr>
            <a:r>
              <a:rPr lang="it-IT" sz="1481" b="1" dirty="0">
                <a:solidFill>
                  <a:srgbClr val="002060"/>
                </a:solidFill>
              </a:rPr>
              <a:t>MEDICAL</a:t>
            </a:r>
          </a:p>
        </p:txBody>
      </p:sp>
      <p:sp>
        <p:nvSpPr>
          <p:cNvPr id="9" name="CasellaDiTesto 8"/>
          <p:cNvSpPr txBox="1"/>
          <p:nvPr/>
        </p:nvSpPr>
        <p:spPr>
          <a:xfrm>
            <a:off x="5784591" y="2444038"/>
            <a:ext cx="1195648" cy="320216"/>
          </a:xfrm>
          <a:prstGeom prst="rect">
            <a:avLst/>
          </a:prstGeom>
          <a:noFill/>
        </p:spPr>
        <p:txBody>
          <a:bodyPr wrap="none">
            <a:spAutoFit/>
          </a:bodyPr>
          <a:lstStyle/>
          <a:p>
            <a:pPr>
              <a:defRPr/>
            </a:pPr>
            <a:r>
              <a:rPr lang="it-IT" sz="1481" b="1" dirty="0">
                <a:solidFill>
                  <a:srgbClr val="002060"/>
                </a:solidFill>
              </a:rPr>
              <a:t>HOSPITALITY</a:t>
            </a:r>
          </a:p>
        </p:txBody>
      </p:sp>
      <p:sp>
        <p:nvSpPr>
          <p:cNvPr id="10" name="CasellaDiTesto 9"/>
          <p:cNvSpPr txBox="1"/>
          <p:nvPr/>
        </p:nvSpPr>
        <p:spPr>
          <a:xfrm>
            <a:off x="8482304" y="2444038"/>
            <a:ext cx="412292" cy="320216"/>
          </a:xfrm>
          <a:prstGeom prst="rect">
            <a:avLst/>
          </a:prstGeom>
          <a:noFill/>
        </p:spPr>
        <p:txBody>
          <a:bodyPr wrap="none">
            <a:spAutoFit/>
          </a:bodyPr>
          <a:lstStyle/>
          <a:p>
            <a:pPr>
              <a:defRPr/>
            </a:pPr>
            <a:r>
              <a:rPr lang="it-IT" sz="1481" b="1" dirty="0">
                <a:solidFill>
                  <a:srgbClr val="002060"/>
                </a:solidFill>
              </a:rPr>
              <a:t>HR</a:t>
            </a:r>
          </a:p>
        </p:txBody>
      </p:sp>
      <p:sp>
        <p:nvSpPr>
          <p:cNvPr id="11" name="CasellaDiTesto 10"/>
          <p:cNvSpPr txBox="1"/>
          <p:nvPr/>
        </p:nvSpPr>
        <p:spPr>
          <a:xfrm>
            <a:off x="10396247" y="2444038"/>
            <a:ext cx="881973" cy="320216"/>
          </a:xfrm>
          <a:prstGeom prst="rect">
            <a:avLst/>
          </a:prstGeom>
          <a:noFill/>
        </p:spPr>
        <p:txBody>
          <a:bodyPr wrap="none">
            <a:spAutoFit/>
          </a:bodyPr>
          <a:lstStyle/>
          <a:p>
            <a:pPr>
              <a:defRPr/>
            </a:pPr>
            <a:r>
              <a:rPr lang="it-IT" sz="1481" b="1" dirty="0">
                <a:solidFill>
                  <a:srgbClr val="002060"/>
                </a:solidFill>
              </a:rPr>
              <a:t>FINANCE</a:t>
            </a:r>
          </a:p>
        </p:txBody>
      </p:sp>
      <p:pic>
        <p:nvPicPr>
          <p:cNvPr id="12" name="Immagine 11"/>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998435" y="2953315"/>
            <a:ext cx="2550873" cy="25508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magine 12"/>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7408078" y="2955209"/>
            <a:ext cx="2550873" cy="25508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magine 13"/>
          <p:cNvPicPr>
            <a:picLocks noChangeAspect="1"/>
          </p:cNvPicPr>
          <p:nvPr/>
        </p:nvPicPr>
        <p:blipFill>
          <a:blip r:embed="rId7" cstate="email">
            <a:extLst>
              <a:ext uri="{28A0092B-C50C-407E-A947-70E740481C1C}">
                <a14:useLocalDpi xmlns:a14="http://schemas.microsoft.com/office/drawing/2010/main" xmlns="" val="0"/>
              </a:ext>
            </a:extLst>
          </a:blip>
          <a:stretch>
            <a:fillRect/>
          </a:stretch>
        </p:blipFill>
        <p:spPr>
          <a:xfrm>
            <a:off x="9784266" y="2953578"/>
            <a:ext cx="2514161" cy="25141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Rectangle: Rounded Corners 28">
            <a:extLst>
              <a:ext uri="{FF2B5EF4-FFF2-40B4-BE49-F238E27FC236}">
                <a16:creationId xmlns="" xmlns:a16="http://schemas.microsoft.com/office/drawing/2014/main" id="{7443C299-0484-4A89-9DF9-A03A2BE0FB86}"/>
              </a:ext>
            </a:extLst>
          </p:cNvPr>
          <p:cNvSpPr/>
          <p:nvPr/>
        </p:nvSpPr>
        <p:spPr>
          <a:xfrm>
            <a:off x="-249104" y="435319"/>
            <a:ext cx="7956190" cy="707887"/>
          </a:xfrm>
          <a:prstGeom prst="roundRect">
            <a:avLst/>
          </a:prstGeom>
          <a:solidFill>
            <a:srgbClr val="1D3F75"/>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1D3F75"/>
              </a:solidFill>
            </a:endParaRPr>
          </a:p>
        </p:txBody>
      </p:sp>
      <p:sp>
        <p:nvSpPr>
          <p:cNvPr id="16" name="TextBox 20">
            <a:extLst>
              <a:ext uri="{FF2B5EF4-FFF2-40B4-BE49-F238E27FC236}">
                <a16:creationId xmlns="" xmlns:a16="http://schemas.microsoft.com/office/drawing/2014/main" id="{E805C57F-FE56-45E8-8714-A552D00ADB15}"/>
              </a:ext>
            </a:extLst>
          </p:cNvPr>
          <p:cNvSpPr txBox="1"/>
          <p:nvPr/>
        </p:nvSpPr>
        <p:spPr>
          <a:xfrm>
            <a:off x="402752" y="435321"/>
            <a:ext cx="7857806" cy="707886"/>
          </a:xfrm>
          <a:prstGeom prst="rect">
            <a:avLst/>
          </a:prstGeom>
          <a:noFill/>
          <a:ln>
            <a:noFill/>
          </a:ln>
        </p:spPr>
        <p:txBody>
          <a:bodyPr wrap="square" rtlCol="0">
            <a:spAutoFit/>
          </a:bodyPr>
          <a:lstStyle/>
          <a:p>
            <a:pPr>
              <a:defRPr/>
            </a:pPr>
            <a:r>
              <a:rPr lang="it-IT" altLang="it-IT" sz="4000" b="1" dirty="0">
                <a:solidFill>
                  <a:schemeClr val="bg1"/>
                </a:solidFill>
                <a:cs typeface="Arial" panose="020B0604020202020204" pitchFamily="34" charset="0"/>
              </a:rPr>
              <a:t>MySmart PROFESSIONAL</a:t>
            </a:r>
            <a:endParaRPr lang="hu-HU" altLang="it-IT" sz="4000" b="1" dirty="0">
              <a:solidFill>
                <a:schemeClr val="bg1"/>
              </a:solidFill>
              <a:cs typeface="Arial" panose="020B0604020202020204" pitchFamily="34" charset="0"/>
            </a:endParaRPr>
          </a:p>
        </p:txBody>
      </p:sp>
    </p:spTree>
    <p:extLst>
      <p:ext uri="{BB962C8B-B14F-4D97-AF65-F5344CB8AC3E}">
        <p14:creationId xmlns:p14="http://schemas.microsoft.com/office/powerpoint/2010/main" xmlns="" val="19831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428"/>
            <a:ext cx="12192765" cy="6857572"/>
          </a:xfrm>
          <a:prstGeom prst="rect">
            <a:avLst/>
          </a:prstGeom>
        </p:spPr>
      </p:pic>
      <p:sp>
        <p:nvSpPr>
          <p:cNvPr id="4" name="Rettangolo 3"/>
          <p:cNvSpPr/>
          <p:nvPr/>
        </p:nvSpPr>
        <p:spPr>
          <a:xfrm>
            <a:off x="1237672" y="732320"/>
            <a:ext cx="8968509" cy="1477328"/>
          </a:xfrm>
          <a:prstGeom prst="rect">
            <a:avLst/>
          </a:prstGeom>
        </p:spPr>
        <p:txBody>
          <a:bodyPr wrap="square">
            <a:spAutoFit/>
          </a:bodyPr>
          <a:lstStyle/>
          <a:p>
            <a:pPr lvl="0" algn="ctr">
              <a:defRPr/>
            </a:pPr>
            <a:r>
              <a:rPr lang="it-IT" b="1" dirty="0">
                <a:solidFill>
                  <a:srgbClr val="20376D"/>
                </a:solidFill>
              </a:rPr>
              <a:t>PREPARAZIONE ALLE CERTIFICAZIONI</a:t>
            </a:r>
          </a:p>
          <a:p>
            <a:pPr lvl="0" algn="ctr">
              <a:defRPr/>
            </a:pPr>
            <a:r>
              <a:rPr lang="it-IT" dirty="0">
                <a:solidFill>
                  <a:srgbClr val="20376D"/>
                </a:solidFill>
              </a:rPr>
              <a:t>Il nostro Didactic Team ha sviluppato materiali specifici di preparazione alle più importanti certificazioni internazionali della lingua inglese. Questi materiali sono disponibili sia per un’offerta dedicata di corsi ad ore che per essere integrati nei corsi con la metodologia </a:t>
            </a:r>
            <a:r>
              <a:rPr lang="it-IT" dirty="0" err="1">
                <a:solidFill>
                  <a:srgbClr val="20376D"/>
                </a:solidFill>
              </a:rPr>
              <a:t>MySMART</a:t>
            </a:r>
            <a:r>
              <a:rPr lang="it-IT" dirty="0">
                <a:solidFill>
                  <a:srgbClr val="20376D"/>
                </a:solidFill>
              </a:rPr>
              <a:t> English.</a:t>
            </a:r>
            <a:endParaRPr lang="it-IT" altLang="it-IT" dirty="0">
              <a:solidFill>
                <a:srgbClr val="20376D"/>
              </a:solidFill>
            </a:endParaRPr>
          </a:p>
        </p:txBody>
      </p:sp>
    </p:spTree>
    <p:extLst>
      <p:ext uri="{BB962C8B-B14F-4D97-AF65-F5344CB8AC3E}">
        <p14:creationId xmlns:p14="http://schemas.microsoft.com/office/powerpoint/2010/main" xmlns="" val="3412854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1105</Words>
  <Application>Microsoft Office PowerPoint</Application>
  <PresentationFormat>Personalizzato</PresentationFormat>
  <Paragraphs>75</Paragraphs>
  <Slides>11</Slides>
  <Notes>0</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Gherardo x</dc:creator>
  <cp:lastModifiedBy>Utente</cp:lastModifiedBy>
  <cp:revision>198</cp:revision>
  <dcterms:created xsi:type="dcterms:W3CDTF">2020-09-11T07:49:20Z</dcterms:created>
  <dcterms:modified xsi:type="dcterms:W3CDTF">2024-01-19T13:38:35Z</dcterms:modified>
</cp:coreProperties>
</file>