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02" r:id="rId2"/>
    <p:sldId id="260" r:id="rId3"/>
    <p:sldId id="262" r:id="rId4"/>
    <p:sldId id="263" r:id="rId5"/>
    <p:sldId id="265" r:id="rId6"/>
    <p:sldId id="266" r:id="rId7"/>
    <p:sldId id="264" r:id="rId8"/>
    <p:sldId id="268" r:id="rId9"/>
    <p:sldId id="271" r:id="rId10"/>
    <p:sldId id="276" r:id="rId11"/>
    <p:sldId id="279" r:id="rId12"/>
    <p:sldId id="282" r:id="rId13"/>
    <p:sldId id="278" r:id="rId14"/>
    <p:sldId id="304" r:id="rId15"/>
    <p:sldId id="280" r:id="rId16"/>
    <p:sldId id="288" r:id="rId17"/>
    <p:sldId id="290" r:id="rId18"/>
    <p:sldId id="305" r:id="rId19"/>
    <p:sldId id="259" r:id="rId20"/>
  </p:sldIdLst>
  <p:sldSz cx="9144000" cy="5715000" type="screen16x1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Proxima Nova Semibold" charset="0"/>
      <p:bold r:id="rId25"/>
    </p:embeddedFont>
    <p:embeddedFont>
      <p:font typeface="Proxima Nova" charset="0"/>
      <p:regular r:id="rId26"/>
    </p:embeddedFont>
    <p:embeddedFont>
      <p:font typeface="Proxima Nova Bold" charset="0"/>
      <p:bold r:id="rId27"/>
    </p:embeddedFont>
    <p:embeddedFont>
      <p:font typeface="Proxima Nova Light" charset="0"/>
      <p:regular r:id="rId28"/>
    </p:embeddedFont>
  </p:embeddedFontLst>
  <p:defaultTextStyle>
    <a:defPPr>
      <a:defRPr lang="en-US"/>
    </a:defPPr>
    <a:lvl1pPr marL="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AA836"/>
    <a:srgbClr val="FF4D5F"/>
    <a:srgbClr val="FF7D7D"/>
    <a:srgbClr val="143A65"/>
    <a:srgbClr val="FFB1D4"/>
    <a:srgbClr val="3DBFB8"/>
    <a:srgbClr val="5D61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99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5938738-FD01-48A2-87C5-7B2A2195EA4C}"/>
              </a:ext>
            </a:extLst>
          </p:cNvPr>
          <p:cNvGrpSpPr/>
          <p:nvPr userDrawn="1"/>
        </p:nvGrpSpPr>
        <p:grpSpPr>
          <a:xfrm>
            <a:off x="8532714" y="0"/>
            <a:ext cx="611286" cy="1234966"/>
            <a:chOff x="8532714" y="0"/>
            <a:chExt cx="611286" cy="123496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766440A-18E0-4D6F-8E9D-C22F02C538B5}"/>
                </a:ext>
              </a:extLst>
            </p:cNvPr>
            <p:cNvSpPr/>
            <p:nvPr userDrawn="1"/>
          </p:nvSpPr>
          <p:spPr>
            <a:xfrm>
              <a:off x="8735027" y="1012917"/>
              <a:ext cx="222049" cy="222049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F043473-6430-40DE-854E-608CC4D66E43}"/>
                </a:ext>
              </a:extLst>
            </p:cNvPr>
            <p:cNvSpPr/>
            <p:nvPr userDrawn="1"/>
          </p:nvSpPr>
          <p:spPr>
            <a:xfrm>
              <a:off x="8532714" y="0"/>
              <a:ext cx="611286" cy="941309"/>
            </a:xfrm>
            <a:custGeom>
              <a:avLst/>
              <a:gdLst>
                <a:gd name="connsiteX0" fmla="*/ 1786 w 611286"/>
                <a:gd name="connsiteY0" fmla="*/ 0 h 941309"/>
                <a:gd name="connsiteX1" fmla="*/ 611286 w 611286"/>
                <a:gd name="connsiteY1" fmla="*/ 0 h 941309"/>
                <a:gd name="connsiteX2" fmla="*/ 611286 w 611286"/>
                <a:gd name="connsiteY2" fmla="*/ 941309 h 941309"/>
                <a:gd name="connsiteX3" fmla="*/ 597043 w 611286"/>
                <a:gd name="connsiteY3" fmla="*/ 936096 h 941309"/>
                <a:gd name="connsiteX4" fmla="*/ 0 w 611286"/>
                <a:gd name="connsiteY4" fmla="*/ 35368 h 9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86" h="941309">
                  <a:moveTo>
                    <a:pt x="1786" y="0"/>
                  </a:moveTo>
                  <a:lnTo>
                    <a:pt x="611286" y="0"/>
                  </a:lnTo>
                  <a:lnTo>
                    <a:pt x="611286" y="941309"/>
                  </a:lnTo>
                  <a:lnTo>
                    <a:pt x="597043" y="936096"/>
                  </a:lnTo>
                  <a:cubicBezTo>
                    <a:pt x="246186" y="787696"/>
                    <a:pt x="0" y="440282"/>
                    <a:pt x="0" y="35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062473"/>
            <a:ext cx="6858000" cy="198966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Inserisci il titolo della presentazione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215955"/>
            <a:ext cx="6858000" cy="672231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D6161"/>
                </a:solidFill>
              </a:defRPr>
            </a:lvl1pPr>
            <a:lvl2pPr marL="342898" indent="0" algn="ctr">
              <a:buNone/>
              <a:defRPr sz="1500"/>
            </a:lvl2pPr>
            <a:lvl3pPr marL="685796" indent="0" algn="ctr">
              <a:buNone/>
              <a:defRPr sz="1350"/>
            </a:lvl3pPr>
            <a:lvl4pPr marL="1028694" indent="0" algn="ctr">
              <a:buNone/>
              <a:defRPr sz="1200"/>
            </a:lvl4pPr>
            <a:lvl5pPr marL="1371592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6" indent="0" algn="ctr">
              <a:buNone/>
              <a:defRPr sz="1200"/>
            </a:lvl8pPr>
            <a:lvl9pPr marL="2743185" indent="0" algn="ctr">
              <a:buNone/>
              <a:defRPr sz="1200"/>
            </a:lvl9pPr>
          </a:lstStyle>
          <a:p>
            <a:r>
              <a:rPr lang="en-US"/>
              <a:t>Inserisci un eventuale sottotitolo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69B673F-3219-49D8-8545-C8AB1056A245}"/>
              </a:ext>
            </a:extLst>
          </p:cNvPr>
          <p:cNvCxnSpPr>
            <a:cxnSpLocks/>
          </p:cNvCxnSpPr>
          <p:nvPr userDrawn="1"/>
        </p:nvCxnSpPr>
        <p:spPr>
          <a:xfrm>
            <a:off x="3603172" y="3131628"/>
            <a:ext cx="1937657" cy="0"/>
          </a:xfrm>
          <a:prstGeom prst="line">
            <a:avLst/>
          </a:prstGeom>
          <a:ln w="38100" cap="rnd">
            <a:solidFill>
              <a:srgbClr val="3DBF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101321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5D253C6-1AB9-4816-9AA4-24CDB476234A}"/>
              </a:ext>
            </a:extLst>
          </p:cNvPr>
          <p:cNvGrpSpPr/>
          <p:nvPr userDrawn="1"/>
        </p:nvGrpSpPr>
        <p:grpSpPr>
          <a:xfrm>
            <a:off x="8088146" y="0"/>
            <a:ext cx="1055854" cy="427381"/>
            <a:chOff x="8088145" y="0"/>
            <a:chExt cx="1055854" cy="4273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69197B9-D9D4-4AD6-8273-4EE8A572E0D2}"/>
                </a:ext>
              </a:extLst>
            </p:cNvPr>
            <p:cNvSpPr/>
            <p:nvPr userDrawn="1"/>
          </p:nvSpPr>
          <p:spPr>
            <a:xfrm>
              <a:off x="8088145" y="166715"/>
              <a:ext cx="116193" cy="116193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FC33604-73F8-4B4D-9BBF-C84062FA1ABC}"/>
                </a:ext>
              </a:extLst>
            </p:cNvPr>
            <p:cNvSpPr/>
            <p:nvPr userDrawn="1"/>
          </p:nvSpPr>
          <p:spPr>
            <a:xfrm>
              <a:off x="8302809" y="0"/>
              <a:ext cx="841190" cy="427381"/>
            </a:xfrm>
            <a:custGeom>
              <a:avLst/>
              <a:gdLst>
                <a:gd name="connsiteX0" fmla="*/ 0 w 841190"/>
                <a:gd name="connsiteY0" fmla="*/ 0 h 427381"/>
                <a:gd name="connsiteX1" fmla="*/ 841190 w 841190"/>
                <a:gd name="connsiteY1" fmla="*/ 0 h 427381"/>
                <a:gd name="connsiteX2" fmla="*/ 841190 w 841190"/>
                <a:gd name="connsiteY2" fmla="*/ 410516 h 427381"/>
                <a:gd name="connsiteX3" fmla="*/ 707313 w 841190"/>
                <a:gd name="connsiteY3" fmla="*/ 427381 h 427381"/>
                <a:gd name="connsiteX4" fmla="*/ 39145 w 841190"/>
                <a:gd name="connsiteY4" fmla="*/ 72119 h 4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190" h="427381">
                  <a:moveTo>
                    <a:pt x="0" y="0"/>
                  </a:moveTo>
                  <a:lnTo>
                    <a:pt x="841190" y="0"/>
                  </a:lnTo>
                  <a:lnTo>
                    <a:pt x="841190" y="410516"/>
                  </a:lnTo>
                  <a:lnTo>
                    <a:pt x="707313" y="427381"/>
                  </a:lnTo>
                  <a:cubicBezTo>
                    <a:pt x="429174" y="427381"/>
                    <a:pt x="183950" y="286459"/>
                    <a:pt x="39145" y="72119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CB7809-CD6A-4A5E-B97E-694E36FAB4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545609"/>
            <a:ext cx="7886700" cy="402088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173736" indent="-173736" algn="l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rgbClr val="5D6161"/>
                </a:solidFill>
                <a:effectLst/>
                <a:latin typeface="Proxima Nova" panose="02000506030000020004" pitchFamily="2" charset="0"/>
                <a:ea typeface="+mn-ea"/>
                <a:cs typeface="+mn-cs"/>
              </a:rPr>
              <a:t>Inserisci contenuto</a:t>
            </a:r>
            <a:endParaRPr lang="it-IT" sz="1800">
              <a:effectLst/>
            </a:endParaRP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202582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,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95223DB-AE96-428F-AC70-80144EFCAD89}"/>
              </a:ext>
            </a:extLst>
          </p:cNvPr>
          <p:cNvGrpSpPr/>
          <p:nvPr userDrawn="1"/>
        </p:nvGrpSpPr>
        <p:grpSpPr>
          <a:xfrm>
            <a:off x="7188736" y="0"/>
            <a:ext cx="1784332" cy="292592"/>
            <a:chOff x="7188736" y="0"/>
            <a:chExt cx="1784332" cy="2925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ABDFBF9-C258-4904-8774-3B98857B0F41}"/>
                </a:ext>
              </a:extLst>
            </p:cNvPr>
            <p:cNvSpPr/>
            <p:nvPr userDrawn="1"/>
          </p:nvSpPr>
          <p:spPr>
            <a:xfrm>
              <a:off x="8796252" y="115775"/>
              <a:ext cx="176816" cy="176816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ECD93D8-4C5B-4094-ABF5-868C602081FF}"/>
                </a:ext>
              </a:extLst>
            </p:cNvPr>
            <p:cNvSpPr/>
            <p:nvPr userDrawn="1"/>
          </p:nvSpPr>
          <p:spPr>
            <a:xfrm>
              <a:off x="7188736" y="0"/>
              <a:ext cx="1526852" cy="292592"/>
            </a:xfrm>
            <a:custGeom>
              <a:avLst/>
              <a:gdLst>
                <a:gd name="connsiteX0" fmla="*/ 0 w 1526852"/>
                <a:gd name="connsiteY0" fmla="*/ 0 h 292592"/>
                <a:gd name="connsiteX1" fmla="*/ 1526852 w 1526852"/>
                <a:gd name="connsiteY1" fmla="*/ 0 h 292592"/>
                <a:gd name="connsiteX2" fmla="*/ 1493155 w 1526852"/>
                <a:gd name="connsiteY2" fmla="*/ 30626 h 292592"/>
                <a:gd name="connsiteX3" fmla="*/ 763426 w 1526852"/>
                <a:gd name="connsiteY3" fmla="*/ 292592 h 292592"/>
                <a:gd name="connsiteX4" fmla="*/ 33697 w 1526852"/>
                <a:gd name="connsiteY4" fmla="*/ 30626 h 29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52" h="292592">
                  <a:moveTo>
                    <a:pt x="0" y="0"/>
                  </a:moveTo>
                  <a:lnTo>
                    <a:pt x="1526852" y="0"/>
                  </a:lnTo>
                  <a:lnTo>
                    <a:pt x="1493155" y="30626"/>
                  </a:lnTo>
                  <a:cubicBezTo>
                    <a:pt x="1294850" y="194282"/>
                    <a:pt x="1040619" y="292592"/>
                    <a:pt x="763426" y="292592"/>
                  </a:cubicBezTo>
                  <a:cubicBezTo>
                    <a:pt x="486233" y="292592"/>
                    <a:pt x="232002" y="194282"/>
                    <a:pt x="33697" y="30626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2" y="545608"/>
            <a:ext cx="2949178" cy="11688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Inserisci qui il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7808" y="545608"/>
            <a:ext cx="4838733" cy="401620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Inserisci contenuto</a:t>
            </a: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1808592"/>
            <a:ext cx="2949178" cy="2753225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en-US"/>
              <a:t>Paragrafo testo</a:t>
            </a:r>
          </a:p>
        </p:txBody>
      </p:sp>
    </p:spTree>
    <p:extLst>
      <p:ext uri="{BB962C8B-B14F-4D97-AF65-F5344CB8AC3E}">
        <p14:creationId xmlns:p14="http://schemas.microsoft.com/office/powerpoint/2010/main" xmlns="" val="182749409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F094F2D2-A4E2-495B-BE58-1A5934B1B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0FEC670-1648-44A1-9EEB-D3F84703DC8B}"/>
              </a:ext>
            </a:extLst>
          </p:cNvPr>
          <p:cNvGrpSpPr/>
          <p:nvPr userDrawn="1"/>
        </p:nvGrpSpPr>
        <p:grpSpPr>
          <a:xfrm>
            <a:off x="8532715" y="1"/>
            <a:ext cx="611285" cy="1234965"/>
            <a:chOff x="8532715" y="1"/>
            <a:chExt cx="611285" cy="123496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96006F-67D3-41F5-ADBC-AD866B4ACEAD}"/>
                </a:ext>
              </a:extLst>
            </p:cNvPr>
            <p:cNvSpPr/>
            <p:nvPr userDrawn="1"/>
          </p:nvSpPr>
          <p:spPr>
            <a:xfrm>
              <a:off x="8532715" y="1"/>
              <a:ext cx="611285" cy="940516"/>
            </a:xfrm>
            <a:custGeom>
              <a:avLst/>
              <a:gdLst>
                <a:gd name="connsiteX0" fmla="*/ 2676 w 611285"/>
                <a:gd name="connsiteY0" fmla="*/ 0 h 940516"/>
                <a:gd name="connsiteX1" fmla="*/ 611285 w 611285"/>
                <a:gd name="connsiteY1" fmla="*/ 0 h 940516"/>
                <a:gd name="connsiteX2" fmla="*/ 611285 w 611285"/>
                <a:gd name="connsiteY2" fmla="*/ 940516 h 940516"/>
                <a:gd name="connsiteX3" fmla="*/ 597043 w 611285"/>
                <a:gd name="connsiteY3" fmla="*/ 936095 h 940516"/>
                <a:gd name="connsiteX4" fmla="*/ 0 w 611285"/>
                <a:gd name="connsiteY4" fmla="*/ 35367 h 94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85" h="940516">
                  <a:moveTo>
                    <a:pt x="2676" y="0"/>
                  </a:moveTo>
                  <a:lnTo>
                    <a:pt x="611285" y="0"/>
                  </a:lnTo>
                  <a:lnTo>
                    <a:pt x="611285" y="940516"/>
                  </a:lnTo>
                  <a:lnTo>
                    <a:pt x="597043" y="936095"/>
                  </a:lnTo>
                  <a:cubicBezTo>
                    <a:pt x="246186" y="787695"/>
                    <a:pt x="0" y="440281"/>
                    <a:pt x="0" y="35367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766440A-18E0-4D6F-8E9D-C22F02C538B5}"/>
                </a:ext>
              </a:extLst>
            </p:cNvPr>
            <p:cNvSpPr/>
            <p:nvPr userDrawn="1"/>
          </p:nvSpPr>
          <p:spPr>
            <a:xfrm>
              <a:off x="8735027" y="1012917"/>
              <a:ext cx="222049" cy="222049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BB27C9-A51A-419C-AA38-B9EAB948905E}"/>
              </a:ext>
            </a:extLst>
          </p:cNvPr>
          <p:cNvGrpSpPr/>
          <p:nvPr userDrawn="1"/>
        </p:nvGrpSpPr>
        <p:grpSpPr>
          <a:xfrm>
            <a:off x="0" y="4251281"/>
            <a:ext cx="738836" cy="1463719"/>
            <a:chOff x="0" y="4251281"/>
            <a:chExt cx="738836" cy="14637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A9B993B1-EAC0-4351-98BC-1882C3FDAA53}"/>
                </a:ext>
              </a:extLst>
            </p:cNvPr>
            <p:cNvSpPr/>
            <p:nvPr userDrawn="1"/>
          </p:nvSpPr>
          <p:spPr>
            <a:xfrm>
              <a:off x="146549" y="4251281"/>
              <a:ext cx="165252" cy="165252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6CD2BECE-CA8E-4689-BC94-BD51E357AE59}"/>
                </a:ext>
              </a:extLst>
            </p:cNvPr>
            <p:cNvSpPr/>
            <p:nvPr userDrawn="1"/>
          </p:nvSpPr>
          <p:spPr>
            <a:xfrm>
              <a:off x="0" y="4571805"/>
              <a:ext cx="738836" cy="1143195"/>
            </a:xfrm>
            <a:custGeom>
              <a:avLst/>
              <a:gdLst>
                <a:gd name="connsiteX0" fmla="*/ 85160 w 738836"/>
                <a:gd name="connsiteY0" fmla="*/ 0 h 1143195"/>
                <a:gd name="connsiteX1" fmla="*/ 738836 w 738836"/>
                <a:gd name="connsiteY1" fmla="*/ 653676 h 1143195"/>
                <a:gd name="connsiteX2" fmla="*/ 547379 w 738836"/>
                <a:gd name="connsiteY2" fmla="*/ 1115895 h 1143195"/>
                <a:gd name="connsiteX3" fmla="*/ 514290 w 738836"/>
                <a:gd name="connsiteY3" fmla="*/ 1143195 h 1143195"/>
                <a:gd name="connsiteX4" fmla="*/ 0 w 738836"/>
                <a:gd name="connsiteY4" fmla="*/ 1143195 h 1143195"/>
                <a:gd name="connsiteX5" fmla="*/ 0 w 738836"/>
                <a:gd name="connsiteY5" fmla="*/ 8585 h 114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836" h="1143195">
                  <a:moveTo>
                    <a:pt x="85160" y="0"/>
                  </a:moveTo>
                  <a:cubicBezTo>
                    <a:pt x="446175" y="0"/>
                    <a:pt x="738836" y="292661"/>
                    <a:pt x="738836" y="653676"/>
                  </a:cubicBezTo>
                  <a:cubicBezTo>
                    <a:pt x="738836" y="834184"/>
                    <a:pt x="665671" y="997603"/>
                    <a:pt x="547379" y="1115895"/>
                  </a:cubicBezTo>
                  <a:lnTo>
                    <a:pt x="514290" y="1143195"/>
                  </a:lnTo>
                  <a:lnTo>
                    <a:pt x="0" y="1143195"/>
                  </a:lnTo>
                  <a:lnTo>
                    <a:pt x="0" y="8585"/>
                  </a:ln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3DEAE8-D0AA-4652-9D03-A1FBC4D21757}"/>
              </a:ext>
            </a:extLst>
          </p:cNvPr>
          <p:cNvSpPr txBox="1"/>
          <p:nvPr userDrawn="1"/>
        </p:nvSpPr>
        <p:spPr>
          <a:xfrm>
            <a:off x="6254295" y="5294168"/>
            <a:ext cx="2351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3DBFB8"/>
                </a:solidFill>
                <a:latin typeface="Proxima Nova Bold" panose="02000506030000020004" pitchFamily="2" charset="0"/>
              </a:rPr>
              <a:t>Società di mutuo soccorso</a:t>
            </a:r>
            <a:endParaRPr lang="it-IT" sz="1100">
              <a:solidFill>
                <a:srgbClr val="3DBFB8"/>
              </a:solidFill>
              <a:latin typeface="Proxima Nova Bold" panose="0200050603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FB1F585-F16F-4B2E-8B75-5DFCCEE96B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00478" y="734805"/>
            <a:ext cx="1743044" cy="99241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F4020E60-3625-48B4-BDE7-D99718064E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60" y="65277"/>
            <a:ext cx="318391" cy="27135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1EC60D9-6B8D-4549-8E65-EBADB88E3993}"/>
              </a:ext>
            </a:extLst>
          </p:cNvPr>
          <p:cNvGrpSpPr/>
          <p:nvPr userDrawn="1"/>
        </p:nvGrpSpPr>
        <p:grpSpPr>
          <a:xfrm>
            <a:off x="1500424" y="2904269"/>
            <a:ext cx="2613146" cy="483168"/>
            <a:chOff x="947056" y="4339772"/>
            <a:chExt cx="2452917" cy="453542"/>
          </a:xfrm>
          <a:solidFill>
            <a:srgbClr val="3DBFB8"/>
          </a:solidFill>
        </p:grpSpPr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xmlns="" id="{9BD8E55B-1702-404E-AEBA-B7AF4C603735}"/>
                </a:ext>
              </a:extLst>
            </p:cNvPr>
            <p:cNvSpPr/>
            <p:nvPr userDrawn="1"/>
          </p:nvSpPr>
          <p:spPr>
            <a:xfrm>
              <a:off x="1143000" y="4339772"/>
              <a:ext cx="2061029" cy="45354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D8F00121-8C70-4978-B104-4ADBFD4E4F38}"/>
                </a:ext>
              </a:extLst>
            </p:cNvPr>
            <p:cNvSpPr/>
            <p:nvPr userDrawn="1"/>
          </p:nvSpPr>
          <p:spPr>
            <a:xfrm flipH="1">
              <a:off x="947056" y="4339772"/>
              <a:ext cx="453542" cy="4535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A897AF04-8548-405B-A91F-B2CA5B580B37}"/>
                </a:ext>
              </a:extLst>
            </p:cNvPr>
            <p:cNvSpPr/>
            <p:nvPr userDrawn="1"/>
          </p:nvSpPr>
          <p:spPr>
            <a:xfrm flipH="1">
              <a:off x="2946431" y="4339772"/>
              <a:ext cx="453542" cy="4535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24447D56-BD94-4C91-ADB8-482AC2990831}"/>
              </a:ext>
            </a:extLst>
          </p:cNvPr>
          <p:cNvSpPr txBox="1">
            <a:spLocks/>
          </p:cNvSpPr>
          <p:nvPr userDrawn="1"/>
        </p:nvSpPr>
        <p:spPr>
          <a:xfrm>
            <a:off x="1583050" y="3024251"/>
            <a:ext cx="2466188" cy="261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en-US" sz="1400"/>
              <a:t>Numero verde: 800 197 357</a:t>
            </a:r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FF1492A-BC91-4CAC-AFF4-BF4A81D44928}"/>
              </a:ext>
            </a:extLst>
          </p:cNvPr>
          <p:cNvGrpSpPr/>
          <p:nvPr userDrawn="1"/>
        </p:nvGrpSpPr>
        <p:grpSpPr>
          <a:xfrm>
            <a:off x="5030430" y="2904269"/>
            <a:ext cx="2613146" cy="483168"/>
            <a:chOff x="947056" y="4339772"/>
            <a:chExt cx="2452917" cy="453542"/>
          </a:xfrm>
          <a:solidFill>
            <a:srgbClr val="3DBFB8"/>
          </a:solidFill>
        </p:grpSpPr>
        <p:sp>
          <p:nvSpPr>
            <p:cNvPr id="36" name="Flowchart: Process 35">
              <a:extLst>
                <a:ext uri="{FF2B5EF4-FFF2-40B4-BE49-F238E27FC236}">
                  <a16:creationId xmlns:a16="http://schemas.microsoft.com/office/drawing/2014/main" xmlns="" id="{082A46A4-6263-4D46-96D5-4DFE9F3A9173}"/>
                </a:ext>
              </a:extLst>
            </p:cNvPr>
            <p:cNvSpPr/>
            <p:nvPr userDrawn="1"/>
          </p:nvSpPr>
          <p:spPr>
            <a:xfrm>
              <a:off x="1143000" y="4339772"/>
              <a:ext cx="2061029" cy="45354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2442F766-4E77-4328-AD9C-B62092797D58}"/>
                </a:ext>
              </a:extLst>
            </p:cNvPr>
            <p:cNvSpPr/>
            <p:nvPr userDrawn="1"/>
          </p:nvSpPr>
          <p:spPr>
            <a:xfrm flipH="1">
              <a:off x="947056" y="4339772"/>
              <a:ext cx="453542" cy="4535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1A22CE7-613C-4040-AA9C-49C3EA3B82E1}"/>
                </a:ext>
              </a:extLst>
            </p:cNvPr>
            <p:cNvSpPr/>
            <p:nvPr userDrawn="1"/>
          </p:nvSpPr>
          <p:spPr>
            <a:xfrm flipH="1">
              <a:off x="2946431" y="4339772"/>
              <a:ext cx="453542" cy="4535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CF5A2ED4-578F-426F-A002-F825BFF6BC46}"/>
              </a:ext>
            </a:extLst>
          </p:cNvPr>
          <p:cNvSpPr txBox="1">
            <a:spLocks/>
          </p:cNvSpPr>
          <p:nvPr userDrawn="1"/>
        </p:nvSpPr>
        <p:spPr>
          <a:xfrm>
            <a:off x="5068094" y="3033783"/>
            <a:ext cx="2466188" cy="261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it-IT" sz="14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rPr>
              <a:t>Email: info@coeasymutua.it</a:t>
            </a:r>
            <a:endParaRPr lang="en-US" sz="1400" kern="1200" dirty="0">
              <a:solidFill>
                <a:srgbClr val="FFFFFF"/>
              </a:solidFill>
              <a:latin typeface="Proxima Nova Semibold" panose="02000506030000020004" pitchFamily="2" charset="0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1E05E913-B0D8-47EE-9AB6-F813C472360B}"/>
              </a:ext>
            </a:extLst>
          </p:cNvPr>
          <p:cNvSpPr txBox="1">
            <a:spLocks/>
          </p:cNvSpPr>
          <p:nvPr userDrawn="1"/>
        </p:nvSpPr>
        <p:spPr>
          <a:xfrm>
            <a:off x="1500424" y="3947653"/>
            <a:ext cx="6143152" cy="351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rgbClr val="FAA836"/>
                </a:solidFill>
                <a:latin typeface="Proxima Nova" panose="02000506030000020004" pitchFamily="2" charset="0"/>
              </a:rPr>
              <a:t>Centrali Salute e Benessere:</a:t>
            </a:r>
            <a:endParaRPr lang="en-US" sz="1600" dirty="0">
              <a:solidFill>
                <a:srgbClr val="FAA836"/>
              </a:solidFill>
              <a:latin typeface="Proxima Nova" panose="02000506030000020004" pitchFamily="2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67EC8594-64D8-4328-82A5-B1BC21FE3837}"/>
              </a:ext>
            </a:extLst>
          </p:cNvPr>
          <p:cNvSpPr txBox="1">
            <a:spLocks/>
          </p:cNvSpPr>
          <p:nvPr userDrawn="1"/>
        </p:nvSpPr>
        <p:spPr>
          <a:xfrm>
            <a:off x="987084" y="4379784"/>
            <a:ext cx="2200054" cy="41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  <a:t>Via Marchese di Montrone, 60,</a:t>
            </a:r>
            <a:b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</a:br>
            <a: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  <a:t>70122, Bari BA</a:t>
            </a:r>
            <a:endParaRPr lang="en-US" sz="1100" kern="1200" dirty="0">
              <a:solidFill>
                <a:srgbClr val="FFFFFF"/>
              </a:solidFill>
              <a:latin typeface="Proxima Nova Light" panose="02000506030000020004" pitchFamily="2" charset="0"/>
              <a:ea typeface="+mj-ea"/>
              <a:cs typeface="+mj-cs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008EC9F1-5C4F-4C9C-8471-D9948AFAFFBD}"/>
              </a:ext>
            </a:extLst>
          </p:cNvPr>
          <p:cNvSpPr txBox="1">
            <a:spLocks/>
          </p:cNvSpPr>
          <p:nvPr userDrawn="1"/>
        </p:nvSpPr>
        <p:spPr>
          <a:xfrm>
            <a:off x="3471973" y="4379784"/>
            <a:ext cx="2200054" cy="41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  <a:t>Via Renato Coletta, 32,</a:t>
            </a:r>
            <a:b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</a:br>
            <a: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  <a:t>76121, Barletta BT</a:t>
            </a:r>
            <a:endParaRPr lang="en-US" sz="1100" kern="1200" dirty="0">
              <a:solidFill>
                <a:srgbClr val="FFFFFF"/>
              </a:solidFill>
              <a:latin typeface="Proxima Nova Light" panose="02000506030000020004" pitchFamily="2" charset="0"/>
              <a:ea typeface="+mj-ea"/>
              <a:cs typeface="+mj-cs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EA8FC074-BC38-4011-B2AD-6AF3EDE08850}"/>
              </a:ext>
            </a:extLst>
          </p:cNvPr>
          <p:cNvSpPr txBox="1">
            <a:spLocks/>
          </p:cNvSpPr>
          <p:nvPr userDrawn="1"/>
        </p:nvSpPr>
        <p:spPr>
          <a:xfrm>
            <a:off x="5991852" y="4379784"/>
            <a:ext cx="2200054" cy="41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  <a:t>Piazza Umberto Giordano, 37,</a:t>
            </a:r>
            <a:b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</a:br>
            <a:r>
              <a:rPr lang="it-IT" sz="1100" kern="1200">
                <a:solidFill>
                  <a:srgbClr val="FFFFFF"/>
                </a:solidFill>
                <a:latin typeface="Proxima Nova Light" panose="02000506030000020004" pitchFamily="2" charset="0"/>
                <a:ea typeface="+mj-ea"/>
                <a:cs typeface="+mj-cs"/>
              </a:rPr>
              <a:t>71121 Foggia</a:t>
            </a:r>
            <a:endParaRPr lang="en-US" sz="1100" kern="1200" dirty="0">
              <a:solidFill>
                <a:srgbClr val="FFFFFF"/>
              </a:solidFill>
              <a:latin typeface="Proxima Nova Light" panose="02000506030000020004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93D72D1-76B5-4BB0-B89A-DDAB635CBF44}"/>
              </a:ext>
            </a:extLst>
          </p:cNvPr>
          <p:cNvSpPr txBox="1">
            <a:spLocks/>
          </p:cNvSpPr>
          <p:nvPr userDrawn="1"/>
        </p:nvSpPr>
        <p:spPr>
          <a:xfrm>
            <a:off x="1500424" y="2451411"/>
            <a:ext cx="6143152" cy="351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en-US" sz="2800" kern="1200">
                <a:solidFill>
                  <a:srgbClr val="FFFFFF"/>
                </a:solidFill>
                <a:latin typeface="Proxima Nova Semibold" panose="02000506030000020004" pitchFamily="2" charset="0"/>
                <a:ea typeface="+mj-ea"/>
                <a:cs typeface="+mj-cs"/>
              </a:rPr>
              <a:t>Contatti</a:t>
            </a:r>
            <a:endParaRPr lang="en-US" sz="2800" kern="1200" dirty="0">
              <a:solidFill>
                <a:srgbClr val="FFFFFF"/>
              </a:solidFill>
              <a:latin typeface="Proxima Nova Semibold" panose="0200050603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32029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E57B2A4-CFA7-4174-821B-80F7D8EAF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28FBD85-8431-4EB2-97D6-256D5E3322AC}"/>
              </a:ext>
            </a:extLst>
          </p:cNvPr>
          <p:cNvGrpSpPr/>
          <p:nvPr userDrawn="1"/>
        </p:nvGrpSpPr>
        <p:grpSpPr>
          <a:xfrm>
            <a:off x="7881016" y="-1"/>
            <a:ext cx="1262983" cy="520352"/>
            <a:chOff x="7881016" y="-1"/>
            <a:chExt cx="1262983" cy="5203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1069D5F-C70A-4F6B-98AE-EADEC8497E7D}"/>
                </a:ext>
              </a:extLst>
            </p:cNvPr>
            <p:cNvSpPr/>
            <p:nvPr userDrawn="1"/>
          </p:nvSpPr>
          <p:spPr>
            <a:xfrm>
              <a:off x="7881016" y="91438"/>
              <a:ext cx="156609" cy="156609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C4AF00D-8FB1-4795-BBFC-7755D22980B6}"/>
                </a:ext>
              </a:extLst>
            </p:cNvPr>
            <p:cNvSpPr/>
            <p:nvPr userDrawn="1"/>
          </p:nvSpPr>
          <p:spPr>
            <a:xfrm>
              <a:off x="8172988" y="-1"/>
              <a:ext cx="971011" cy="520352"/>
            </a:xfrm>
            <a:custGeom>
              <a:avLst/>
              <a:gdLst>
                <a:gd name="connsiteX0" fmla="*/ 0 w 971011"/>
                <a:gd name="connsiteY0" fmla="*/ 0 h 520352"/>
                <a:gd name="connsiteX1" fmla="*/ 971011 w 971011"/>
                <a:gd name="connsiteY1" fmla="*/ 0 h 520352"/>
                <a:gd name="connsiteX2" fmla="*/ 971011 w 971011"/>
                <a:gd name="connsiteY2" fmla="*/ 474143 h 520352"/>
                <a:gd name="connsiteX3" fmla="*/ 940043 w 971011"/>
                <a:gd name="connsiteY3" fmla="*/ 486344 h 520352"/>
                <a:gd name="connsiteX4" fmla="*/ 715103 w 971011"/>
                <a:gd name="connsiteY4" fmla="*/ 520352 h 520352"/>
                <a:gd name="connsiteX5" fmla="*/ 18115 w 971011"/>
                <a:gd name="connsiteY5" fmla="*/ 58357 h 5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011" h="520352">
                  <a:moveTo>
                    <a:pt x="0" y="0"/>
                  </a:moveTo>
                  <a:lnTo>
                    <a:pt x="971011" y="0"/>
                  </a:lnTo>
                  <a:lnTo>
                    <a:pt x="971011" y="474143"/>
                  </a:lnTo>
                  <a:lnTo>
                    <a:pt x="940043" y="486344"/>
                  </a:lnTo>
                  <a:cubicBezTo>
                    <a:pt x="868984" y="508446"/>
                    <a:pt x="793434" y="520352"/>
                    <a:pt x="715103" y="520352"/>
                  </a:cubicBezTo>
                  <a:cubicBezTo>
                    <a:pt x="401779" y="520352"/>
                    <a:pt x="132947" y="329852"/>
                    <a:pt x="18115" y="58357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19E96B-3605-439E-9099-DB44EF73AE76}"/>
              </a:ext>
            </a:extLst>
          </p:cNvPr>
          <p:cNvSpPr txBox="1"/>
          <p:nvPr userDrawn="1"/>
        </p:nvSpPr>
        <p:spPr>
          <a:xfrm>
            <a:off x="6254295" y="5294168"/>
            <a:ext cx="2351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3DBFB8"/>
                </a:solidFill>
                <a:latin typeface="Proxima Nova Bold" panose="02000506030000020004" pitchFamily="2" charset="0"/>
              </a:rPr>
              <a:t>Società di mutuo soccorso</a:t>
            </a:r>
            <a:endParaRPr lang="it-IT" sz="1100">
              <a:solidFill>
                <a:srgbClr val="3DBFB8"/>
              </a:solidFill>
              <a:latin typeface="Proxima Nova Bold" panose="02000506030000020004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F63470-E865-4481-A950-4D677F8D60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160" y="65277"/>
            <a:ext cx="318391" cy="271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062473"/>
            <a:ext cx="6858000" cy="19896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Inserisci qui il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215955"/>
            <a:ext cx="6858000" cy="672231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342898" indent="0" algn="ctr">
              <a:buNone/>
              <a:defRPr sz="1500"/>
            </a:lvl2pPr>
            <a:lvl3pPr marL="685796" indent="0" algn="ctr">
              <a:buNone/>
              <a:defRPr sz="1350"/>
            </a:lvl3pPr>
            <a:lvl4pPr marL="1028694" indent="0" algn="ctr">
              <a:buNone/>
              <a:defRPr sz="1200"/>
            </a:lvl4pPr>
            <a:lvl5pPr marL="1371592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6" indent="0" algn="ctr">
              <a:buNone/>
              <a:defRPr sz="1200"/>
            </a:lvl8pPr>
            <a:lvl9pPr marL="2743185" indent="0" algn="ctr">
              <a:buNone/>
              <a:defRPr sz="1200"/>
            </a:lvl9pPr>
          </a:lstStyle>
          <a:p>
            <a:r>
              <a:rPr lang="en-US"/>
              <a:t>Inserisci un eventuale sottotitolo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69B673F-3219-49D8-8545-C8AB1056A245}"/>
              </a:ext>
            </a:extLst>
          </p:cNvPr>
          <p:cNvCxnSpPr>
            <a:cxnSpLocks/>
          </p:cNvCxnSpPr>
          <p:nvPr userDrawn="1"/>
        </p:nvCxnSpPr>
        <p:spPr>
          <a:xfrm>
            <a:off x="3603172" y="3131628"/>
            <a:ext cx="1937657" cy="0"/>
          </a:xfrm>
          <a:prstGeom prst="line">
            <a:avLst/>
          </a:prstGeom>
          <a:ln w="38100" cap="rnd">
            <a:solidFill>
              <a:srgbClr val="3DBF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6F5EBFE1-AD15-4206-8E6E-F5701690CC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4897" y="4867511"/>
            <a:ext cx="1208854" cy="6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36874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39CB88F-C55D-4737-8105-5B35DA0B7530}"/>
              </a:ext>
            </a:extLst>
          </p:cNvPr>
          <p:cNvGrpSpPr/>
          <p:nvPr userDrawn="1"/>
        </p:nvGrpSpPr>
        <p:grpSpPr>
          <a:xfrm>
            <a:off x="8532715" y="0"/>
            <a:ext cx="611285" cy="1234965"/>
            <a:chOff x="8532715" y="1"/>
            <a:chExt cx="611285" cy="123496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766440A-18E0-4D6F-8E9D-C22F02C538B5}"/>
                </a:ext>
              </a:extLst>
            </p:cNvPr>
            <p:cNvSpPr/>
            <p:nvPr userDrawn="1"/>
          </p:nvSpPr>
          <p:spPr>
            <a:xfrm>
              <a:off x="8735027" y="1012917"/>
              <a:ext cx="222049" cy="222049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4280A93-A6E7-4845-946C-BEE70DD56389}"/>
                </a:ext>
              </a:extLst>
            </p:cNvPr>
            <p:cNvSpPr/>
            <p:nvPr userDrawn="1"/>
          </p:nvSpPr>
          <p:spPr>
            <a:xfrm>
              <a:off x="8532715" y="1"/>
              <a:ext cx="611285" cy="940517"/>
            </a:xfrm>
            <a:custGeom>
              <a:avLst/>
              <a:gdLst>
                <a:gd name="connsiteX0" fmla="*/ 2676 w 611285"/>
                <a:gd name="connsiteY0" fmla="*/ 0 h 940517"/>
                <a:gd name="connsiteX1" fmla="*/ 611285 w 611285"/>
                <a:gd name="connsiteY1" fmla="*/ 0 h 940517"/>
                <a:gd name="connsiteX2" fmla="*/ 611285 w 611285"/>
                <a:gd name="connsiteY2" fmla="*/ 940517 h 940517"/>
                <a:gd name="connsiteX3" fmla="*/ 597043 w 611285"/>
                <a:gd name="connsiteY3" fmla="*/ 936096 h 940517"/>
                <a:gd name="connsiteX4" fmla="*/ 0 w 611285"/>
                <a:gd name="connsiteY4" fmla="*/ 35368 h 9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85" h="940517">
                  <a:moveTo>
                    <a:pt x="2676" y="0"/>
                  </a:moveTo>
                  <a:lnTo>
                    <a:pt x="611285" y="0"/>
                  </a:lnTo>
                  <a:lnTo>
                    <a:pt x="611285" y="940517"/>
                  </a:lnTo>
                  <a:lnTo>
                    <a:pt x="597043" y="936096"/>
                  </a:lnTo>
                  <a:cubicBezTo>
                    <a:pt x="246186" y="787696"/>
                    <a:pt x="0" y="440282"/>
                    <a:pt x="0" y="35368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96201008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E57B2A4-CFA7-4174-821B-80F7D8EAF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45C982-6364-46C5-A3D4-6EBEC3AA74ED}"/>
              </a:ext>
            </a:extLst>
          </p:cNvPr>
          <p:cNvGrpSpPr/>
          <p:nvPr userDrawn="1"/>
        </p:nvGrpSpPr>
        <p:grpSpPr>
          <a:xfrm>
            <a:off x="7881016" y="0"/>
            <a:ext cx="1262984" cy="520351"/>
            <a:chOff x="7881016" y="1"/>
            <a:chExt cx="1262984" cy="52035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1069D5F-C70A-4F6B-98AE-EADEC8497E7D}"/>
                </a:ext>
              </a:extLst>
            </p:cNvPr>
            <p:cNvSpPr/>
            <p:nvPr userDrawn="1"/>
          </p:nvSpPr>
          <p:spPr>
            <a:xfrm>
              <a:off x="7881016" y="91438"/>
              <a:ext cx="156609" cy="156609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219651C-A544-4710-9C26-36E19FEB01DD}"/>
                </a:ext>
              </a:extLst>
            </p:cNvPr>
            <p:cNvSpPr/>
            <p:nvPr userDrawn="1"/>
          </p:nvSpPr>
          <p:spPr>
            <a:xfrm>
              <a:off x="8172988" y="1"/>
              <a:ext cx="971012" cy="520351"/>
            </a:xfrm>
            <a:custGeom>
              <a:avLst/>
              <a:gdLst>
                <a:gd name="connsiteX0" fmla="*/ 0 w 971012"/>
                <a:gd name="connsiteY0" fmla="*/ 0 h 520351"/>
                <a:gd name="connsiteX1" fmla="*/ 971012 w 971012"/>
                <a:gd name="connsiteY1" fmla="*/ 0 h 520351"/>
                <a:gd name="connsiteX2" fmla="*/ 971012 w 971012"/>
                <a:gd name="connsiteY2" fmla="*/ 472867 h 520351"/>
                <a:gd name="connsiteX3" fmla="*/ 867551 w 971012"/>
                <a:gd name="connsiteY3" fmla="*/ 504983 h 520351"/>
                <a:gd name="connsiteX4" fmla="*/ 715103 w 971012"/>
                <a:gd name="connsiteY4" fmla="*/ 520351 h 520351"/>
                <a:gd name="connsiteX5" fmla="*/ 18115 w 971012"/>
                <a:gd name="connsiteY5" fmla="*/ 58356 h 52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012" h="520351">
                  <a:moveTo>
                    <a:pt x="0" y="0"/>
                  </a:moveTo>
                  <a:lnTo>
                    <a:pt x="971012" y="0"/>
                  </a:lnTo>
                  <a:lnTo>
                    <a:pt x="971012" y="472867"/>
                  </a:lnTo>
                  <a:lnTo>
                    <a:pt x="867551" y="504983"/>
                  </a:lnTo>
                  <a:cubicBezTo>
                    <a:pt x="818309" y="515059"/>
                    <a:pt x="767324" y="520351"/>
                    <a:pt x="715103" y="520351"/>
                  </a:cubicBezTo>
                  <a:cubicBezTo>
                    <a:pt x="401778" y="520351"/>
                    <a:pt x="132947" y="329851"/>
                    <a:pt x="18115" y="58356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19E96B-3605-439E-9099-DB44EF73AE76}"/>
              </a:ext>
            </a:extLst>
          </p:cNvPr>
          <p:cNvSpPr txBox="1"/>
          <p:nvPr userDrawn="1"/>
        </p:nvSpPr>
        <p:spPr>
          <a:xfrm>
            <a:off x="6254295" y="5294168"/>
            <a:ext cx="2351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3DBFB8"/>
                </a:solidFill>
                <a:latin typeface="Proxima Nova Bold" panose="02000506030000020004" pitchFamily="2" charset="0"/>
              </a:rPr>
              <a:t>Società di mutuo soccorso</a:t>
            </a:r>
            <a:endParaRPr lang="it-IT" sz="1100">
              <a:solidFill>
                <a:srgbClr val="3DBFB8"/>
              </a:solidFill>
              <a:latin typeface="Proxima Nova Bold" panose="02000506030000020004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F63470-E865-4481-A950-4D677F8D60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160" y="65277"/>
            <a:ext cx="318391" cy="27135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6F5EBFE1-AD15-4206-8E6E-F5701690CC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4897" y="4867511"/>
            <a:ext cx="1208854" cy="6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54766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pieno scher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9117DC-D84B-4063-971F-ABE964FC4659}"/>
              </a:ext>
            </a:extLst>
          </p:cNvPr>
          <p:cNvGrpSpPr/>
          <p:nvPr userDrawn="1"/>
        </p:nvGrpSpPr>
        <p:grpSpPr>
          <a:xfrm>
            <a:off x="0" y="4543037"/>
            <a:ext cx="635318" cy="933057"/>
            <a:chOff x="0" y="4543037"/>
            <a:chExt cx="635318" cy="93305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39EA16C-56A4-48A4-AD43-63BFD787EBED}"/>
                </a:ext>
              </a:extLst>
            </p:cNvPr>
            <p:cNvSpPr/>
            <p:nvPr userDrawn="1"/>
          </p:nvSpPr>
          <p:spPr>
            <a:xfrm>
              <a:off x="470066" y="4543037"/>
              <a:ext cx="165252" cy="165252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1CE11B3-F496-4851-ABEE-E9F09F6F10C0}"/>
                </a:ext>
              </a:extLst>
            </p:cNvPr>
            <p:cNvSpPr/>
            <p:nvPr userDrawn="1"/>
          </p:nvSpPr>
          <p:spPr>
            <a:xfrm>
              <a:off x="0" y="4675676"/>
              <a:ext cx="628652" cy="800418"/>
            </a:xfrm>
            <a:custGeom>
              <a:avLst/>
              <a:gdLst>
                <a:gd name="connsiteX0" fmla="*/ 228443 w 628652"/>
                <a:gd name="connsiteY0" fmla="*/ 0 h 800418"/>
                <a:gd name="connsiteX1" fmla="*/ 628652 w 628652"/>
                <a:gd name="connsiteY1" fmla="*/ 400209 h 800418"/>
                <a:gd name="connsiteX2" fmla="*/ 228443 w 628652"/>
                <a:gd name="connsiteY2" fmla="*/ 800418 h 800418"/>
                <a:gd name="connsiteX3" fmla="*/ 4682 w 628652"/>
                <a:gd name="connsiteY3" fmla="*/ 732069 h 800418"/>
                <a:gd name="connsiteX4" fmla="*/ 0 w 628652"/>
                <a:gd name="connsiteY4" fmla="*/ 728205 h 800418"/>
                <a:gd name="connsiteX5" fmla="*/ 0 w 628652"/>
                <a:gd name="connsiteY5" fmla="*/ 72213 h 800418"/>
                <a:gd name="connsiteX6" fmla="*/ 4682 w 628652"/>
                <a:gd name="connsiteY6" fmla="*/ 68350 h 800418"/>
                <a:gd name="connsiteX7" fmla="*/ 228443 w 628652"/>
                <a:gd name="connsiteY7" fmla="*/ 0 h 8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2" h="800418">
                  <a:moveTo>
                    <a:pt x="228443" y="0"/>
                  </a:moveTo>
                  <a:cubicBezTo>
                    <a:pt x="449472" y="0"/>
                    <a:pt x="628652" y="179180"/>
                    <a:pt x="628652" y="400209"/>
                  </a:cubicBezTo>
                  <a:cubicBezTo>
                    <a:pt x="628652" y="621238"/>
                    <a:pt x="449472" y="800418"/>
                    <a:pt x="228443" y="800418"/>
                  </a:cubicBezTo>
                  <a:cubicBezTo>
                    <a:pt x="145557" y="800418"/>
                    <a:pt x="68556" y="775221"/>
                    <a:pt x="4682" y="732069"/>
                  </a:cubicBezTo>
                  <a:lnTo>
                    <a:pt x="0" y="728205"/>
                  </a:lnTo>
                  <a:lnTo>
                    <a:pt x="0" y="72213"/>
                  </a:lnTo>
                  <a:lnTo>
                    <a:pt x="4682" y="68350"/>
                  </a:lnTo>
                  <a:cubicBezTo>
                    <a:pt x="68556" y="25197"/>
                    <a:pt x="145557" y="0"/>
                    <a:pt x="228443" y="0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C4302C7-EC10-4A6C-9F2F-AE91E1FD1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745B694-1F53-4E5D-AAD5-631C4760F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4768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4A2F985A-8789-4E12-A54D-40FE068726B9}"/>
              </a:ext>
            </a:extLst>
          </p:cNvPr>
          <p:cNvSpPr/>
          <p:nvPr userDrawn="1"/>
        </p:nvSpPr>
        <p:spPr>
          <a:xfrm>
            <a:off x="567712" y="4627407"/>
            <a:ext cx="1003223" cy="1003223"/>
          </a:xfrm>
          <a:prstGeom prst="ellipse">
            <a:avLst/>
          </a:prstGeom>
          <a:solidFill>
            <a:srgbClr val="1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4A885B-9AD7-4388-A600-1ABE3C6C4263}"/>
              </a:ext>
            </a:extLst>
          </p:cNvPr>
          <p:cNvSpPr/>
          <p:nvPr userDrawn="1"/>
        </p:nvSpPr>
        <p:spPr>
          <a:xfrm>
            <a:off x="0" y="5172419"/>
            <a:ext cx="9144000" cy="542581"/>
          </a:xfrm>
          <a:prstGeom prst="rect">
            <a:avLst/>
          </a:prstGeom>
          <a:solidFill>
            <a:srgbClr val="1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B5F39F-9A9E-4288-9CF6-5D77ABE5154F}"/>
              </a:ext>
            </a:extLst>
          </p:cNvPr>
          <p:cNvSpPr txBox="1"/>
          <p:nvPr userDrawn="1"/>
        </p:nvSpPr>
        <p:spPr>
          <a:xfrm>
            <a:off x="6254295" y="5294168"/>
            <a:ext cx="2351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3DBFB8"/>
                </a:solidFill>
                <a:latin typeface="Proxima Nova Bold" panose="02000506030000020004" pitchFamily="2" charset="0"/>
              </a:rPr>
              <a:t>Società di mutuo soccorso</a:t>
            </a:r>
            <a:endParaRPr lang="it-IT" sz="1100">
              <a:solidFill>
                <a:srgbClr val="3DBFB8"/>
              </a:solidFill>
              <a:latin typeface="Proxima Nova Bold" panose="02000506030000020004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D605CC2-7E77-4AA3-808C-4A0F0C8042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4897" y="4867511"/>
            <a:ext cx="1208854" cy="68826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B058B19E-6B74-4A0C-B479-24A2AC36F7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60" y="65277"/>
            <a:ext cx="318391" cy="271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B46F7-F36D-434D-A154-5523FFE84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69928"/>
            <a:ext cx="7886700" cy="88350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effectLst>
                  <a:outerShdw blurRad="254000" algn="ctr" rotWithShape="0">
                    <a:srgbClr val="143A6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/>
              <a:t>Slide con foto a pieno schermo</a:t>
            </a:r>
            <a:br>
              <a:rPr lang="en-US"/>
            </a:br>
            <a:r>
              <a:rPr lang="en-US"/>
              <a:t>- inserisci titolo -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86820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A17A170-B52C-46DC-AD28-A3E030306BF8}"/>
              </a:ext>
            </a:extLst>
          </p:cNvPr>
          <p:cNvGrpSpPr/>
          <p:nvPr userDrawn="1"/>
        </p:nvGrpSpPr>
        <p:grpSpPr>
          <a:xfrm>
            <a:off x="7883859" y="0"/>
            <a:ext cx="1262983" cy="520350"/>
            <a:chOff x="7881016" y="0"/>
            <a:chExt cx="1262983" cy="5203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E536FF7-385B-4902-A8A5-AB3F322E2294}"/>
                </a:ext>
              </a:extLst>
            </p:cNvPr>
            <p:cNvSpPr/>
            <p:nvPr userDrawn="1"/>
          </p:nvSpPr>
          <p:spPr>
            <a:xfrm>
              <a:off x="7881016" y="91438"/>
              <a:ext cx="156609" cy="156609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4D55D35-2740-44D0-A540-29C582D44F85}"/>
                </a:ext>
              </a:extLst>
            </p:cNvPr>
            <p:cNvSpPr/>
            <p:nvPr userDrawn="1"/>
          </p:nvSpPr>
          <p:spPr>
            <a:xfrm>
              <a:off x="8172988" y="0"/>
              <a:ext cx="971011" cy="520350"/>
            </a:xfrm>
            <a:custGeom>
              <a:avLst/>
              <a:gdLst>
                <a:gd name="connsiteX0" fmla="*/ 0 w 971011"/>
                <a:gd name="connsiteY0" fmla="*/ 0 h 520350"/>
                <a:gd name="connsiteX1" fmla="*/ 971011 w 971011"/>
                <a:gd name="connsiteY1" fmla="*/ 0 h 520350"/>
                <a:gd name="connsiteX2" fmla="*/ 971011 w 971011"/>
                <a:gd name="connsiteY2" fmla="*/ 472866 h 520350"/>
                <a:gd name="connsiteX3" fmla="*/ 867551 w 971011"/>
                <a:gd name="connsiteY3" fmla="*/ 504982 h 520350"/>
                <a:gd name="connsiteX4" fmla="*/ 715103 w 971011"/>
                <a:gd name="connsiteY4" fmla="*/ 520350 h 520350"/>
                <a:gd name="connsiteX5" fmla="*/ 18115 w 971011"/>
                <a:gd name="connsiteY5" fmla="*/ 58355 h 52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011" h="520350">
                  <a:moveTo>
                    <a:pt x="0" y="0"/>
                  </a:moveTo>
                  <a:lnTo>
                    <a:pt x="971011" y="0"/>
                  </a:lnTo>
                  <a:lnTo>
                    <a:pt x="971011" y="472866"/>
                  </a:lnTo>
                  <a:lnTo>
                    <a:pt x="867551" y="504982"/>
                  </a:lnTo>
                  <a:cubicBezTo>
                    <a:pt x="818309" y="515058"/>
                    <a:pt x="767324" y="520350"/>
                    <a:pt x="715103" y="520350"/>
                  </a:cubicBezTo>
                  <a:cubicBezTo>
                    <a:pt x="401779" y="520350"/>
                    <a:pt x="132947" y="329850"/>
                    <a:pt x="18115" y="58355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Inserisci qui il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FAA836"/>
              </a:buClr>
              <a:defRPr/>
            </a:lvl1pPr>
            <a:lvl2pPr>
              <a:buClr>
                <a:srgbClr val="FAA836"/>
              </a:buClr>
              <a:defRPr/>
            </a:lvl2pPr>
            <a:lvl3pPr>
              <a:buClr>
                <a:srgbClr val="FAA836"/>
              </a:buClr>
              <a:defRPr/>
            </a:lvl3pPr>
            <a:lvl4pPr>
              <a:buClr>
                <a:srgbClr val="FAA836"/>
              </a:buClr>
              <a:defRPr/>
            </a:lvl4pPr>
            <a:lvl5pPr>
              <a:buClr>
                <a:srgbClr val="FAA836"/>
              </a:buClr>
              <a:defRPr/>
            </a:lvl5pPr>
          </a:lstStyle>
          <a:p>
            <a:pPr lvl="0"/>
            <a:r>
              <a:rPr lang="en-US"/>
              <a:t>Inserisci contenuto</a:t>
            </a: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39534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o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171B06A-7CB2-4930-A0B8-1B1EEFE9CD1D}"/>
              </a:ext>
            </a:extLst>
          </p:cNvPr>
          <p:cNvGrpSpPr/>
          <p:nvPr userDrawn="1"/>
        </p:nvGrpSpPr>
        <p:grpSpPr>
          <a:xfrm>
            <a:off x="7503739" y="0"/>
            <a:ext cx="1524063" cy="535995"/>
            <a:chOff x="7503739" y="0"/>
            <a:chExt cx="1524063" cy="53599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638BA5D-76F4-498A-85E7-63DFD0DA2C3E}"/>
                </a:ext>
              </a:extLst>
            </p:cNvPr>
            <p:cNvSpPr/>
            <p:nvPr userDrawn="1"/>
          </p:nvSpPr>
          <p:spPr>
            <a:xfrm>
              <a:off x="8850986" y="359179"/>
              <a:ext cx="176816" cy="176816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08174E1-E080-4C10-B688-2F616F0E24DA}"/>
                </a:ext>
              </a:extLst>
            </p:cNvPr>
            <p:cNvSpPr/>
            <p:nvPr userDrawn="1"/>
          </p:nvSpPr>
          <p:spPr>
            <a:xfrm>
              <a:off x="7503739" y="0"/>
              <a:ext cx="1436562" cy="447588"/>
            </a:xfrm>
            <a:custGeom>
              <a:avLst/>
              <a:gdLst>
                <a:gd name="connsiteX0" fmla="*/ 0 w 1436562"/>
                <a:gd name="connsiteY0" fmla="*/ 0 h 447588"/>
                <a:gd name="connsiteX1" fmla="*/ 1436562 w 1436562"/>
                <a:gd name="connsiteY1" fmla="*/ 0 h 447588"/>
                <a:gd name="connsiteX2" fmla="*/ 1386449 w 1436562"/>
                <a:gd name="connsiteY2" fmla="*/ 92326 h 447588"/>
                <a:gd name="connsiteX3" fmla="*/ 718281 w 1436562"/>
                <a:gd name="connsiteY3" fmla="*/ 447588 h 447588"/>
                <a:gd name="connsiteX4" fmla="*/ 50113 w 1436562"/>
                <a:gd name="connsiteY4" fmla="*/ 92326 h 44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562" h="447588">
                  <a:moveTo>
                    <a:pt x="0" y="0"/>
                  </a:moveTo>
                  <a:lnTo>
                    <a:pt x="1436562" y="0"/>
                  </a:lnTo>
                  <a:lnTo>
                    <a:pt x="1386449" y="92326"/>
                  </a:lnTo>
                  <a:cubicBezTo>
                    <a:pt x="1241644" y="306666"/>
                    <a:pt x="996420" y="447588"/>
                    <a:pt x="718281" y="447588"/>
                  </a:cubicBezTo>
                  <a:cubicBezTo>
                    <a:pt x="440143" y="447588"/>
                    <a:pt x="194918" y="306666"/>
                    <a:pt x="50113" y="92326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Inserisci qui il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521354"/>
            <a:ext cx="3943350" cy="300657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Inserisci contenuto</a:t>
            </a: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521354"/>
            <a:ext cx="3943350" cy="3006579"/>
          </a:xfrm>
        </p:spPr>
        <p:txBody>
          <a:bodyPr/>
          <a:lstStyle/>
          <a:p>
            <a:pPr lvl="0"/>
            <a:r>
              <a:rPr lang="en-US"/>
              <a:t>Inserisci contenuto</a:t>
            </a: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14842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p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E1E5BB-183F-4512-91AE-6E738DF89347}"/>
              </a:ext>
            </a:extLst>
          </p:cNvPr>
          <p:cNvGrpSpPr/>
          <p:nvPr userDrawn="1"/>
        </p:nvGrpSpPr>
        <p:grpSpPr>
          <a:xfrm>
            <a:off x="7276803" y="-363257"/>
            <a:ext cx="1867198" cy="805792"/>
            <a:chOff x="7276803" y="-363256"/>
            <a:chExt cx="1867198" cy="80579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4A64A62-994D-42A0-BDF0-993CAF5456F6}"/>
                </a:ext>
              </a:extLst>
            </p:cNvPr>
            <p:cNvSpPr/>
            <p:nvPr userDrawn="1"/>
          </p:nvSpPr>
          <p:spPr>
            <a:xfrm>
              <a:off x="7276803" y="80019"/>
              <a:ext cx="176816" cy="176816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5634995-ECD8-4513-AD10-1509AA6127AF}"/>
                </a:ext>
              </a:extLst>
            </p:cNvPr>
            <p:cNvSpPr/>
            <p:nvPr userDrawn="1"/>
          </p:nvSpPr>
          <p:spPr>
            <a:xfrm>
              <a:off x="7622679" y="-363256"/>
              <a:ext cx="1521322" cy="805792"/>
            </a:xfrm>
            <a:custGeom>
              <a:avLst/>
              <a:gdLst>
                <a:gd name="connsiteX0" fmla="*/ 0 w 1521322"/>
                <a:gd name="connsiteY0" fmla="*/ 363256 h 805792"/>
                <a:gd name="connsiteX1" fmla="*/ 1431078 w 1521322"/>
                <a:gd name="connsiteY1" fmla="*/ 363256 h 805792"/>
                <a:gd name="connsiteX2" fmla="*/ 1383707 w 1521322"/>
                <a:gd name="connsiteY2" fmla="*/ 450530 h 805792"/>
                <a:gd name="connsiteX3" fmla="*/ 715539 w 1521322"/>
                <a:gd name="connsiteY3" fmla="*/ 805792 h 805792"/>
                <a:gd name="connsiteX4" fmla="*/ 47371 w 1521322"/>
                <a:gd name="connsiteY4" fmla="*/ 450530 h 805792"/>
                <a:gd name="connsiteX5" fmla="*/ 1521321 w 1521322"/>
                <a:gd name="connsiteY5" fmla="*/ 0 h 805792"/>
                <a:gd name="connsiteX6" fmla="*/ 1521322 w 1521322"/>
                <a:gd name="connsiteY6" fmla="*/ 9 h 805792"/>
                <a:gd name="connsiteX7" fmla="*/ 1521321 w 1521322"/>
                <a:gd name="connsiteY7" fmla="*/ 18 h 80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322" h="805792">
                  <a:moveTo>
                    <a:pt x="0" y="363256"/>
                  </a:moveTo>
                  <a:lnTo>
                    <a:pt x="1431078" y="363256"/>
                  </a:lnTo>
                  <a:lnTo>
                    <a:pt x="1383707" y="450530"/>
                  </a:lnTo>
                  <a:cubicBezTo>
                    <a:pt x="1238902" y="664870"/>
                    <a:pt x="993678" y="805792"/>
                    <a:pt x="715539" y="805792"/>
                  </a:cubicBezTo>
                  <a:cubicBezTo>
                    <a:pt x="437401" y="805792"/>
                    <a:pt x="192176" y="664870"/>
                    <a:pt x="47371" y="450530"/>
                  </a:cubicBezTo>
                  <a:close/>
                  <a:moveTo>
                    <a:pt x="1521321" y="0"/>
                  </a:moveTo>
                  <a:lnTo>
                    <a:pt x="1521322" y="9"/>
                  </a:lnTo>
                  <a:lnTo>
                    <a:pt x="1521321" y="18"/>
                  </a:ln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2" y="537408"/>
            <a:ext cx="7886700" cy="7686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Inserisci qui 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lang="en-US" sz="1800" b="1" kern="1200" smtClean="0">
                <a:solidFill>
                  <a:schemeClr val="tx1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marL="0" lvl="0" indent="0" algn="l" defTabSz="685796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AA836"/>
              </a:buClr>
              <a:buFont typeface="Arial" panose="020B0604020202020204" pitchFamily="34" charset="0"/>
              <a:buNone/>
            </a:pPr>
            <a:r>
              <a:rPr lang="en-US"/>
              <a:t>Inserisci titolo secondario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Proxima Nova Semibold" panose="02000506030000020004" pitchFamily="2" charset="0"/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Inserisci titolo secondario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7046494-5DF1-4C72-8897-8CB17B62C0C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50" y="2182435"/>
            <a:ext cx="3886130" cy="239507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Inserisci contenuto</a:t>
            </a: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B297F85-A9AD-4E37-BF3D-FBCE4A91B1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9150" y="2182435"/>
            <a:ext cx="3886130" cy="239507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Inserisci contenuto</a:t>
            </a: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99782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71AA0DB-4AC8-4208-8D56-5FF30CF7AD21}"/>
              </a:ext>
            </a:extLst>
          </p:cNvPr>
          <p:cNvGrpSpPr/>
          <p:nvPr/>
        </p:nvGrpSpPr>
        <p:grpSpPr>
          <a:xfrm>
            <a:off x="0" y="4543037"/>
            <a:ext cx="635318" cy="933057"/>
            <a:chOff x="0" y="4543037"/>
            <a:chExt cx="635318" cy="9330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EFE6283-B70F-48FA-B99E-A0DF22304268}"/>
                </a:ext>
              </a:extLst>
            </p:cNvPr>
            <p:cNvSpPr/>
            <p:nvPr userDrawn="1"/>
          </p:nvSpPr>
          <p:spPr>
            <a:xfrm>
              <a:off x="0" y="4675676"/>
              <a:ext cx="628652" cy="800418"/>
            </a:xfrm>
            <a:custGeom>
              <a:avLst/>
              <a:gdLst>
                <a:gd name="connsiteX0" fmla="*/ 228443 w 628652"/>
                <a:gd name="connsiteY0" fmla="*/ 0 h 800418"/>
                <a:gd name="connsiteX1" fmla="*/ 628652 w 628652"/>
                <a:gd name="connsiteY1" fmla="*/ 400209 h 800418"/>
                <a:gd name="connsiteX2" fmla="*/ 228443 w 628652"/>
                <a:gd name="connsiteY2" fmla="*/ 800418 h 800418"/>
                <a:gd name="connsiteX3" fmla="*/ 4682 w 628652"/>
                <a:gd name="connsiteY3" fmla="*/ 732069 h 800418"/>
                <a:gd name="connsiteX4" fmla="*/ 0 w 628652"/>
                <a:gd name="connsiteY4" fmla="*/ 728205 h 800418"/>
                <a:gd name="connsiteX5" fmla="*/ 0 w 628652"/>
                <a:gd name="connsiteY5" fmla="*/ 72213 h 800418"/>
                <a:gd name="connsiteX6" fmla="*/ 4682 w 628652"/>
                <a:gd name="connsiteY6" fmla="*/ 68350 h 800418"/>
                <a:gd name="connsiteX7" fmla="*/ 228443 w 628652"/>
                <a:gd name="connsiteY7" fmla="*/ 0 h 8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2" h="800418">
                  <a:moveTo>
                    <a:pt x="228443" y="0"/>
                  </a:moveTo>
                  <a:cubicBezTo>
                    <a:pt x="449472" y="0"/>
                    <a:pt x="628652" y="179180"/>
                    <a:pt x="628652" y="400209"/>
                  </a:cubicBezTo>
                  <a:cubicBezTo>
                    <a:pt x="628652" y="621238"/>
                    <a:pt x="449472" y="800418"/>
                    <a:pt x="228443" y="800418"/>
                  </a:cubicBezTo>
                  <a:cubicBezTo>
                    <a:pt x="145557" y="800418"/>
                    <a:pt x="68556" y="775221"/>
                    <a:pt x="4682" y="732069"/>
                  </a:cubicBezTo>
                  <a:lnTo>
                    <a:pt x="0" y="728205"/>
                  </a:lnTo>
                  <a:lnTo>
                    <a:pt x="0" y="72213"/>
                  </a:lnTo>
                  <a:lnTo>
                    <a:pt x="4682" y="68350"/>
                  </a:lnTo>
                  <a:cubicBezTo>
                    <a:pt x="68556" y="25197"/>
                    <a:pt x="145557" y="0"/>
                    <a:pt x="228443" y="0"/>
                  </a:cubicBezTo>
                  <a:close/>
                </a:path>
              </a:pathLst>
            </a:custGeom>
            <a:solidFill>
              <a:srgbClr val="FAA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4D6D4DA-DA0C-4586-905A-8B84EC76FCE2}"/>
                </a:ext>
              </a:extLst>
            </p:cNvPr>
            <p:cNvSpPr/>
            <p:nvPr userDrawn="1"/>
          </p:nvSpPr>
          <p:spPr>
            <a:xfrm>
              <a:off x="470066" y="4543037"/>
              <a:ext cx="165252" cy="165252"/>
            </a:xfrm>
            <a:prstGeom prst="ellipse">
              <a:avLst/>
            </a:prstGeom>
            <a:solidFill>
              <a:srgbClr val="3DB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0F96D984-77EF-4DE2-9AA3-46AB919116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0"/>
            <a:ext cx="9144000" cy="74768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2530FB-64FD-4466-A902-D559B98FF07C}"/>
              </a:ext>
            </a:extLst>
          </p:cNvPr>
          <p:cNvSpPr/>
          <p:nvPr/>
        </p:nvSpPr>
        <p:spPr>
          <a:xfrm>
            <a:off x="567712" y="4627407"/>
            <a:ext cx="1003223" cy="1003223"/>
          </a:xfrm>
          <a:prstGeom prst="ellipse">
            <a:avLst/>
          </a:prstGeom>
          <a:solidFill>
            <a:srgbClr val="1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438D6-038A-4E98-8AD2-1435E411F91D}"/>
              </a:ext>
            </a:extLst>
          </p:cNvPr>
          <p:cNvSpPr/>
          <p:nvPr/>
        </p:nvSpPr>
        <p:spPr>
          <a:xfrm>
            <a:off x="0" y="5172419"/>
            <a:ext cx="9144000" cy="542581"/>
          </a:xfrm>
          <a:prstGeom prst="rect">
            <a:avLst/>
          </a:prstGeom>
          <a:solidFill>
            <a:srgbClr val="1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525401"/>
            <a:ext cx="7886700" cy="883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Inserisci un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521355"/>
            <a:ext cx="7886700" cy="302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Primo bullet point</a:t>
            </a:r>
          </a:p>
          <a:p>
            <a:pPr lvl="1"/>
            <a:r>
              <a:rPr lang="en-US"/>
              <a:t>Secondo bullet point</a:t>
            </a:r>
          </a:p>
          <a:p>
            <a:pPr lvl="2"/>
            <a:r>
              <a:rPr lang="en-US"/>
              <a:t>Terzo bullet point</a:t>
            </a:r>
          </a:p>
          <a:p>
            <a:pPr lvl="3"/>
            <a:r>
              <a:rPr lang="en-US"/>
              <a:t>Quarto bullet point</a:t>
            </a:r>
          </a:p>
          <a:p>
            <a:pPr lvl="4"/>
            <a:r>
              <a:rPr lang="en-US"/>
              <a:t>Quinto bullet point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81B2AB-D74E-4945-944C-989550447CF4}"/>
              </a:ext>
            </a:extLst>
          </p:cNvPr>
          <p:cNvSpPr txBox="1"/>
          <p:nvPr/>
        </p:nvSpPr>
        <p:spPr>
          <a:xfrm>
            <a:off x="6254295" y="5294168"/>
            <a:ext cx="2351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3DBFB8"/>
                </a:solidFill>
                <a:latin typeface="Proxima Nova Bold" panose="02000506030000020004" pitchFamily="2" charset="0"/>
              </a:rPr>
              <a:t>Società di mutuo soccorso</a:t>
            </a:r>
            <a:endParaRPr lang="it-IT" sz="1100">
              <a:solidFill>
                <a:srgbClr val="3DBFB8"/>
              </a:solidFill>
              <a:latin typeface="Proxima Nova Bold" panose="02000506030000020004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91DEDB6-30D1-4893-97C0-9D36F981DE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64897" y="4867511"/>
            <a:ext cx="1208854" cy="68826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07F57D00-61AC-4933-97A8-E2E66081A6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5160" y="65277"/>
            <a:ext cx="318391" cy="2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72" r:id="rId4"/>
    <p:sldLayoutId id="2147483673" r:id="rId5"/>
    <p:sldLayoutId id="2147483669" r:id="rId6"/>
    <p:sldLayoutId id="2147483662" r:id="rId7"/>
    <p:sldLayoutId id="2147483664" r:id="rId8"/>
    <p:sldLayoutId id="2147483665" r:id="rId9"/>
    <p:sldLayoutId id="2147483667" r:id="rId10"/>
    <p:sldLayoutId id="2147483668" r:id="rId11"/>
  </p:sldLayoutIdLst>
  <p:transition spd="slow">
    <p:wipe dir="d"/>
  </p:transition>
  <p:txStyles>
    <p:titleStyle>
      <a:lvl1pPr algn="l" defTabSz="6857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143A65"/>
          </a:solidFill>
          <a:latin typeface="Proxima Nova Semibold" panose="02000506030000020004" pitchFamily="2" charset="0"/>
          <a:ea typeface="+mj-ea"/>
          <a:cs typeface="+mj-cs"/>
        </a:defRPr>
      </a:lvl1pPr>
    </p:titleStyle>
    <p:bodyStyle>
      <a:lvl1pPr marL="171449" indent="-171449" algn="l" defTabSz="685796" rtl="0" eaLnBrk="1" latinLnBrk="0" hangingPunct="1">
        <a:lnSpc>
          <a:spcPct val="90000"/>
        </a:lnSpc>
        <a:spcBef>
          <a:spcPts val="750"/>
        </a:spcBef>
        <a:buClr>
          <a:srgbClr val="FAA836"/>
        </a:buClr>
        <a:buFont typeface="Arial" panose="020B0604020202020204" pitchFamily="34" charset="0"/>
        <a:buChar char="•"/>
        <a:defRPr sz="1600" kern="1200">
          <a:solidFill>
            <a:srgbClr val="5D6161"/>
          </a:solidFill>
          <a:latin typeface="Proxima Nova" panose="02000506030000020004" pitchFamily="2" charset="0"/>
          <a:ea typeface="+mn-ea"/>
          <a:cs typeface="+mn-cs"/>
        </a:defRPr>
      </a:lvl1pPr>
      <a:lvl2pPr marL="514347" indent="-171449" algn="l" defTabSz="685796" rtl="0" eaLnBrk="1" latinLnBrk="0" hangingPunct="1">
        <a:lnSpc>
          <a:spcPct val="90000"/>
        </a:lnSpc>
        <a:spcBef>
          <a:spcPts val="375"/>
        </a:spcBef>
        <a:buClr>
          <a:srgbClr val="FAA836"/>
        </a:buClr>
        <a:buSzPct val="75000"/>
        <a:buFont typeface="Courier New" panose="02070309020205020404" pitchFamily="49" charset="0"/>
        <a:buChar char="o"/>
        <a:defRPr sz="1600" kern="1200">
          <a:solidFill>
            <a:srgbClr val="5D6161"/>
          </a:solidFill>
          <a:latin typeface="Proxima Nova" panose="02000506030000020004" pitchFamily="2" charset="0"/>
          <a:ea typeface="+mn-ea"/>
          <a:cs typeface="+mn-cs"/>
        </a:defRPr>
      </a:lvl2pPr>
      <a:lvl3pPr marL="857245" indent="-171449" algn="l" defTabSz="685796" rtl="0" eaLnBrk="1" latinLnBrk="0" hangingPunct="1">
        <a:lnSpc>
          <a:spcPct val="90000"/>
        </a:lnSpc>
        <a:spcBef>
          <a:spcPts val="375"/>
        </a:spcBef>
        <a:buClr>
          <a:srgbClr val="FAA836"/>
        </a:buClr>
        <a:buFont typeface="Arial" panose="020B0604020202020204" pitchFamily="34" charset="0"/>
        <a:buChar char="•"/>
        <a:defRPr sz="1400" kern="1200">
          <a:solidFill>
            <a:srgbClr val="5D6161"/>
          </a:solidFill>
          <a:latin typeface="Proxima Nova" panose="02000506030000020004" pitchFamily="2" charset="0"/>
          <a:ea typeface="+mn-ea"/>
          <a:cs typeface="+mn-cs"/>
        </a:defRPr>
      </a:lvl3pPr>
      <a:lvl4pPr marL="1200143" indent="-171449" algn="l" defTabSz="685796" rtl="0" eaLnBrk="1" latinLnBrk="0" hangingPunct="1">
        <a:lnSpc>
          <a:spcPct val="90000"/>
        </a:lnSpc>
        <a:spcBef>
          <a:spcPts val="375"/>
        </a:spcBef>
        <a:buClr>
          <a:srgbClr val="FAA836"/>
        </a:buClr>
        <a:buSzPct val="75000"/>
        <a:buFont typeface="Courier New" panose="02070309020205020404" pitchFamily="49" charset="0"/>
        <a:buChar char="o"/>
        <a:defRPr sz="1400" kern="1200">
          <a:solidFill>
            <a:srgbClr val="5D6161"/>
          </a:solidFill>
          <a:latin typeface="Proxima Nova" panose="02000506030000020004" pitchFamily="2" charset="0"/>
          <a:ea typeface="+mn-ea"/>
          <a:cs typeface="+mn-cs"/>
        </a:defRPr>
      </a:lvl4pPr>
      <a:lvl5pPr marL="1543041" indent="-171449" algn="l" defTabSz="685796" rtl="0" eaLnBrk="1" latinLnBrk="0" hangingPunct="1">
        <a:lnSpc>
          <a:spcPct val="90000"/>
        </a:lnSpc>
        <a:spcBef>
          <a:spcPts val="375"/>
        </a:spcBef>
        <a:buClr>
          <a:srgbClr val="FAA836"/>
        </a:buClr>
        <a:buFont typeface="Arial" panose="020B0604020202020204" pitchFamily="34" charset="0"/>
        <a:buChar char="•"/>
        <a:defRPr sz="1200" kern="1200">
          <a:solidFill>
            <a:srgbClr val="5D6161"/>
          </a:solidFill>
          <a:latin typeface="Proxima Nova" panose="02000506030000020004" pitchFamily="2" charset="0"/>
          <a:ea typeface="+mn-ea"/>
          <a:cs typeface="+mn-cs"/>
        </a:defRPr>
      </a:lvl5pPr>
      <a:lvl6pPr marL="1885939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richieste.sussidi@coeasymutua.i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ati Utente\Desktop\copertina modif presentazione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9729" b="9729"/>
          <a:stretch>
            <a:fillRect/>
          </a:stretch>
        </p:blipFill>
        <p:spPr bwMode="auto">
          <a:xfrm>
            <a:off x="0" y="11289"/>
            <a:ext cx="9143999" cy="5715000"/>
          </a:xfrm>
          <a:prstGeom prst="rect">
            <a:avLst/>
          </a:prstGeom>
          <a:noFill/>
        </p:spPr>
      </p:pic>
      <p:pic>
        <p:nvPicPr>
          <p:cNvPr id="7" name="Immagine 6" descr="trasparenza logo Coeas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286" y="0"/>
            <a:ext cx="2285714" cy="158095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3A8ADF3-8891-490E-89C6-74CFAF20B4C8}"/>
              </a:ext>
            </a:extLst>
          </p:cNvPr>
          <p:cNvSpPr txBox="1"/>
          <p:nvPr/>
        </p:nvSpPr>
        <p:spPr>
          <a:xfrm>
            <a:off x="434897" y="2757139"/>
            <a:ext cx="35333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9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Presentazione</a:t>
            </a:r>
            <a:r>
              <a:rPr lang="it-IT" sz="28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9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</a:p>
          <a:p>
            <a:pPr algn="ctr"/>
            <a:r>
              <a:rPr lang="it-IT" sz="28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9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Coeasy Mutua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7F63E3D-4A62-8240-B120-E36891C4C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80" y="4244527"/>
            <a:ext cx="2199504" cy="145918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657" y="1521355"/>
            <a:ext cx="8101694" cy="2920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1800" b="1" dirty="0"/>
              <a:t>COSA E’</a:t>
            </a:r>
          </a:p>
          <a:p>
            <a:pPr>
              <a:buNone/>
            </a:pPr>
            <a:r>
              <a:rPr lang="it-IT" sz="1400" dirty="0"/>
              <a:t> </a:t>
            </a:r>
            <a:r>
              <a:rPr lang="it-IT" sz="1800" dirty="0"/>
              <a:t>E’ l’insieme dei Sussidi di </a:t>
            </a:r>
            <a:r>
              <a:rPr lang="it-IT" sz="1800" dirty="0" err="1"/>
              <a:t>Coeasy</a:t>
            </a:r>
            <a:r>
              <a:rPr lang="it-IT" sz="1800" dirty="0"/>
              <a:t> Mutua, prestati per il tramite di Partner mutualistici, per far fronte agli imprevisti di tutto il nucleo familiare, garantendo un rimborso delle spese sanitarie sostenute per la Salute e la Prevenzione.</a:t>
            </a:r>
          </a:p>
          <a:p>
            <a:pPr>
              <a:buNone/>
            </a:pPr>
            <a:r>
              <a:rPr lang="it-IT" sz="1800" b="1" dirty="0"/>
              <a:t>CHI PUO’ USUFRUIRE </a:t>
            </a:r>
          </a:p>
          <a:p>
            <a:pPr>
              <a:buNone/>
            </a:pPr>
            <a:r>
              <a:rPr lang="it-IT" sz="1800" dirty="0"/>
              <a:t>L’associato ed il suo nucleo famigliare, compresi i figli fino a 25 anni a carico fiscale.</a:t>
            </a:r>
          </a:p>
          <a:p>
            <a:pPr>
              <a:buNone/>
            </a:pPr>
            <a:r>
              <a:rPr lang="it-IT" sz="1800" b="1" dirty="0"/>
              <a:t>COSA COMPRENDE</a:t>
            </a:r>
          </a:p>
          <a:p>
            <a:pPr>
              <a:buNone/>
            </a:pPr>
            <a:r>
              <a:rPr lang="it-IT" sz="2000" dirty="0"/>
              <a:t>5 AREE di sussidio ed assistenza Sanitaria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200" b="1" dirty="0"/>
              <a:t>Tutela Mutua </a:t>
            </a:r>
            <a:r>
              <a:rPr lang="it-IT" sz="3200" b="1" dirty="0" err="1"/>
              <a:t>Coeasy</a:t>
            </a:r>
            <a:endParaRPr lang="it-IT" sz="32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B6B6263-0D41-C149-BBE2-59E39F2EE5F8}"/>
              </a:ext>
            </a:extLst>
          </p:cNvPr>
          <p:cNvSpPr txBox="1"/>
          <p:nvPr/>
        </p:nvSpPr>
        <p:spPr>
          <a:xfrm>
            <a:off x="5604387" y="4886493"/>
            <a:ext cx="3483998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Approfondisci da pag. 6 a </a:t>
            </a:r>
            <a:r>
              <a:rPr lang="it-IT" sz="1000" dirty="0" err="1"/>
              <a:t>pag</a:t>
            </a:r>
            <a:r>
              <a:rPr lang="it-IT" sz="1000" dirty="0"/>
              <a:t> 13 Allegato 01.00 al Regolamento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E2EE953-D541-1142-B892-389B583DC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228" y="393860"/>
            <a:ext cx="5910944" cy="46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ttagono 4">
            <a:extLst>
              <a:ext uri="{FF2B5EF4-FFF2-40B4-BE49-F238E27FC236}">
                <a16:creationId xmlns:a16="http://schemas.microsoft.com/office/drawing/2014/main" xmlns="" id="{D46A2284-1EEE-4265-89B2-7F05F0A3566B}"/>
              </a:ext>
            </a:extLst>
          </p:cNvPr>
          <p:cNvSpPr/>
          <p:nvPr/>
        </p:nvSpPr>
        <p:spPr>
          <a:xfrm>
            <a:off x="585741" y="1990725"/>
            <a:ext cx="923925" cy="8667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/>
              <a:t>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411E333-84E7-2C4A-B49C-EF76D248D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658" y="4306781"/>
            <a:ext cx="1337187" cy="8871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921" y="377806"/>
            <a:ext cx="5677131" cy="477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ttagono 3"/>
          <p:cNvSpPr/>
          <p:nvPr/>
        </p:nvSpPr>
        <p:spPr>
          <a:xfrm>
            <a:off x="628650" y="2143125"/>
            <a:ext cx="923925" cy="8667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/>
              <a:t>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1BD04AA-364F-3545-A77D-913028950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658" y="4306781"/>
            <a:ext cx="1337187" cy="8871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239" y="2981325"/>
            <a:ext cx="7647968" cy="14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326" y="718456"/>
            <a:ext cx="7624638" cy="22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ttagono 4"/>
          <p:cNvSpPr/>
          <p:nvPr/>
        </p:nvSpPr>
        <p:spPr>
          <a:xfrm>
            <a:off x="133350" y="1419225"/>
            <a:ext cx="923925" cy="8667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/>
              <a:t>3</a:t>
            </a:r>
          </a:p>
        </p:txBody>
      </p:sp>
      <p:sp>
        <p:nvSpPr>
          <p:cNvPr id="6" name="Ettagono 5"/>
          <p:cNvSpPr/>
          <p:nvPr/>
        </p:nvSpPr>
        <p:spPr>
          <a:xfrm>
            <a:off x="133350" y="3248025"/>
            <a:ext cx="923925" cy="8667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/>
              <a:t>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521755E-AD5A-6E42-8A9C-F59B0572D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658" y="4306781"/>
            <a:ext cx="1337187" cy="8871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5772BE9-425F-7146-B995-46C9E2067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2DC38-A772-4365-B5B4-2D7097841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/>
              <a:t>COEASY Società Nazionale di Mutuo Soccorso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253846-9B0E-4EFB-BAF7-1714639F4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794" y="3382297"/>
            <a:ext cx="8396748" cy="1356851"/>
          </a:xfrm>
        </p:spPr>
        <p:txBody>
          <a:bodyPr>
            <a:normAutofit lnSpcReduction="10000"/>
          </a:bodyPr>
          <a:lstStyle/>
          <a:p>
            <a:r>
              <a:rPr lang="it-IT" sz="2400" b="1" dirty="0"/>
              <a:t>Offre ai Soci di </a:t>
            </a:r>
            <a:r>
              <a:rPr lang="it-IT" sz="3000" b="1" dirty="0" err="1"/>
              <a:t>Pugli</a:t>
            </a:r>
            <a:r>
              <a:rPr lang="it-IT" sz="3000" b="1" dirty="0"/>
              <a:t>@ Ricreativa </a:t>
            </a:r>
            <a:r>
              <a:rPr lang="it-IT" sz="2400" b="1" dirty="0"/>
              <a:t>la possibilità di utilizzare la rete nazionale delle strutture ospedaliere e polispecialistiche presenti su tutto il territorio nazionale in convenzione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F10D43D-9989-F248-A64A-52BE533ED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010" y="490113"/>
            <a:ext cx="1725496" cy="11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893199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854" y="876299"/>
            <a:ext cx="7790572" cy="34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ttagono 2"/>
          <p:cNvSpPr/>
          <p:nvPr/>
        </p:nvSpPr>
        <p:spPr>
          <a:xfrm>
            <a:off x="114300" y="2143125"/>
            <a:ext cx="923925" cy="8667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/>
              <a:t>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673946B-FDB6-D04F-B3BE-A43992DF8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354" y="45016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525" y="1562099"/>
            <a:ext cx="2381250" cy="29809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1800" dirty="0"/>
              <a:t>COSA E’</a:t>
            </a:r>
          </a:p>
          <a:p>
            <a:r>
              <a:rPr lang="it-IT" sz="1800" dirty="0"/>
              <a:t>Rimborso di spese per servizio funerario per il socio e il suo nucleo, </a:t>
            </a:r>
            <a:r>
              <a:rPr lang="it-IT" sz="1800" b="1" dirty="0"/>
              <a:t>una sola volta </a:t>
            </a:r>
            <a:r>
              <a:rPr lang="it-IT" sz="1800" dirty="0"/>
              <a:t>per tutto il periodo di permanenza nella Mutua.</a:t>
            </a:r>
          </a:p>
          <a:p>
            <a:pPr algn="ctr">
              <a:buNone/>
            </a:pPr>
            <a:endParaRPr lang="it-IT" sz="2000" dirty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200" b="1" dirty="0"/>
              <a:t>Rimborso SPESE FUNERARIE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181351" y="1562099"/>
            <a:ext cx="2495550" cy="298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 dirty="0"/>
              <a:t>ESCLUSIONI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Addobbi floreali e riesumazione della salma.</a:t>
            </a: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Decesso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accaduto in caso di guerre, insurrezioni, terrorismo</a:t>
            </a:r>
            <a:r>
              <a:rPr lang="it-IT" dirty="0"/>
              <a:t> o a seguito di eventi naturali catastrofali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Rimborsi a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soci non in regola con i versamenti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ctr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057899" y="1552574"/>
            <a:ext cx="2571751" cy="298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tabLst/>
              <a:defRPr/>
            </a:pPr>
            <a:r>
              <a:rPr lang="it-IT" dirty="0"/>
              <a:t>COME RICHIEDERE IL RIMBORSO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sz="1600" dirty="0"/>
              <a:t>Inviando mail con documentazione allegata a: </a:t>
            </a:r>
            <a:r>
              <a:rPr lang="it-IT" sz="1200" dirty="0">
                <a:hlinkClick r:id="rId2"/>
              </a:rPr>
              <a:t>richieste.sussidi@coeasymutua.it</a:t>
            </a:r>
            <a:endParaRPr lang="it-IT" sz="1200" dirty="0"/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sz="1600" dirty="0"/>
              <a:t>In alternativa è possibile consegnare la documentazione nelle Centrali Benessere e Salute</a:t>
            </a:r>
            <a:r>
              <a:rPr lang="it-IT" sz="1200" dirty="0"/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C5C0372-D1C1-164A-A2D6-1D01B5AE0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B45EB7D-F7D8-6245-A4CE-BB8653D4B78F}"/>
              </a:ext>
            </a:extLst>
          </p:cNvPr>
          <p:cNvSpPr txBox="1"/>
          <p:nvPr/>
        </p:nvSpPr>
        <p:spPr>
          <a:xfrm>
            <a:off x="5604387" y="4886493"/>
            <a:ext cx="3483998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Approfondisci da pag. 14 Allegato 01.00 al Regolamento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86001" y="1023258"/>
            <a:ext cx="433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QUANTO RIMBORSIAMO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2792185" y="394608"/>
            <a:ext cx="3532413" cy="530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Rimborso SPESE FUNERARIE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870858" y="1620158"/>
          <a:ext cx="7271654" cy="2324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6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93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dirty="0"/>
                        <a:t>ETA’ ANAGRAFICA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NEI PRIMI 6 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OLTRE 6 MESI E FINO A 2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DAL TERZO 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/>
                        <a:t>Dal QUARTO ANNO “Sollievo Affitto”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SOCIO FINO A 40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escluso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</a:t>
                      </a:r>
                      <a:r>
                        <a:rPr lang="it-IT" baseline="0" dirty="0"/>
                        <a:t> 750,00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SOCIO TRA 40 E 67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escluso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+ 750,00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SOCIO OLTRE</a:t>
                      </a:r>
                      <a:r>
                        <a:rPr lang="it-IT" baseline="0" dirty="0"/>
                        <a:t> 67 ANNI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escluso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+ 750,00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FAMILIARE DEL SOCIO  (di</a:t>
                      </a:r>
                      <a:r>
                        <a:rPr lang="it-IT" baseline="0" dirty="0"/>
                        <a:t> qualsiasi età)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escluso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50%</a:t>
                      </a:r>
                      <a:r>
                        <a:rPr lang="it-IT" dirty="0"/>
                        <a:t> di</a:t>
                      </a:r>
                      <a:r>
                        <a:rPr lang="it-IT" baseline="0" dirty="0"/>
                        <a:t> quanto previsto per il socio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escluso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687812C-AF2B-584B-93D6-662462631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ati Utente\Desktop\copertina modif presentazione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9729" b="9729"/>
          <a:stretch>
            <a:fillRect/>
          </a:stretch>
        </p:blipFill>
        <p:spPr bwMode="auto">
          <a:xfrm>
            <a:off x="0" y="11289"/>
            <a:ext cx="9143999" cy="5715000"/>
          </a:xfrm>
          <a:prstGeom prst="rect">
            <a:avLst/>
          </a:prstGeom>
          <a:noFill/>
        </p:spPr>
      </p:pic>
      <p:pic>
        <p:nvPicPr>
          <p:cNvPr id="7" name="Immagine 6" descr="trasparenza logo Coeas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286" y="0"/>
            <a:ext cx="2285714" cy="158095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3A8ADF3-8891-490E-89C6-74CFAF20B4C8}"/>
              </a:ext>
            </a:extLst>
          </p:cNvPr>
          <p:cNvSpPr txBox="1"/>
          <p:nvPr/>
        </p:nvSpPr>
        <p:spPr>
          <a:xfrm>
            <a:off x="72296" y="1662949"/>
            <a:ext cx="9049398" cy="1815882"/>
          </a:xfrm>
          <a:prstGeom prst="rect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n w="6350">
                  <a:solidFill>
                    <a:schemeClr val="accent6">
                      <a:lumMod val="60000"/>
                      <a:lumOff val="40000"/>
                      <a:alpha val="3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Il Socio di </a:t>
            </a:r>
            <a:r>
              <a:rPr lang="it-IT" sz="2800" b="1" dirty="0" err="1">
                <a:ln w="6350">
                  <a:solidFill>
                    <a:schemeClr val="accent6">
                      <a:lumMod val="60000"/>
                      <a:lumOff val="40000"/>
                      <a:alpha val="3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Pugli@Ricreativa</a:t>
            </a:r>
            <a:r>
              <a:rPr lang="it-IT" sz="2800" b="1" dirty="0">
                <a:ln w="6350">
                  <a:solidFill>
                    <a:schemeClr val="accent6">
                      <a:lumMod val="60000"/>
                      <a:lumOff val="40000"/>
                      <a:alpha val="3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con € 35/mese </a:t>
            </a:r>
            <a:r>
              <a:rPr lang="it-IT" sz="2400" b="1" i="1" dirty="0">
                <a:ln w="6350">
                  <a:solidFill>
                    <a:schemeClr val="accent6">
                      <a:lumMod val="60000"/>
                      <a:lumOff val="40000"/>
                      <a:alpha val="3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(detraibili fiscalmente) </a:t>
            </a:r>
            <a:r>
              <a:rPr lang="it-IT" sz="2800" b="1" dirty="0">
                <a:ln w="6350">
                  <a:solidFill>
                    <a:schemeClr val="accent6">
                      <a:lumMod val="60000"/>
                      <a:lumOff val="40000"/>
                      <a:alpha val="3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sottoscrive «Noi Coeasy CRAL </a:t>
            </a:r>
            <a:r>
              <a:rPr lang="it-IT" sz="2800" b="1" dirty="0" err="1">
                <a:ln w="6350">
                  <a:solidFill>
                    <a:schemeClr val="accent6">
                      <a:lumMod val="60000"/>
                      <a:lumOff val="40000"/>
                      <a:alpha val="3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Pugli@Ricreativa</a:t>
            </a:r>
            <a:r>
              <a:rPr lang="it-IT" sz="2800" b="1" dirty="0">
                <a:ln w="6350">
                  <a:solidFill>
                    <a:schemeClr val="accent6">
                      <a:lumMod val="60000"/>
                      <a:lumOff val="40000"/>
                      <a:alpha val="3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» per tutto il nucleo famigliare…compreso il suo amico a quattro zampe….. e tutela il Benessere e la Salute…        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7F63E3D-4A62-8240-B120-E36891C4C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80" y="4244527"/>
            <a:ext cx="2199504" cy="14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003553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521174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2DC38-A772-4365-B5B4-2D7097841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/>
              <a:t>COEASY Società Nazionale di Mutuo Soccorso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253846-9B0E-4EFB-BAF7-1714639F4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35005"/>
            <a:ext cx="6858000" cy="672231"/>
          </a:xfrm>
        </p:spPr>
        <p:txBody>
          <a:bodyPr>
            <a:normAutofit fontScale="92500" lnSpcReduction="20000"/>
          </a:bodyPr>
          <a:lstStyle/>
          <a:p>
            <a:r>
              <a:rPr lang="it-IT" sz="2400" b="1" dirty="0"/>
              <a:t>Offre ai Soci di </a:t>
            </a:r>
            <a:r>
              <a:rPr lang="it-IT" sz="3000" b="1" dirty="0" err="1"/>
              <a:t>Pugli</a:t>
            </a:r>
            <a:r>
              <a:rPr lang="it-IT" sz="3000" b="1" dirty="0"/>
              <a:t>@ Ricreativa </a:t>
            </a:r>
            <a:r>
              <a:rPr lang="it-IT" sz="2400" b="1" dirty="0"/>
              <a:t>una particolare offerta per il Benessere e la Cura della Salute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F10D43D-9989-F248-A64A-52BE533ED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010" y="490113"/>
            <a:ext cx="1725496" cy="11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28792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 5 sussidi di NOI COEASY CRAL per i soci di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762000" y="1619250"/>
            <a:ext cx="37433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/>
              <a:t>Coeasy</a:t>
            </a:r>
            <a:r>
              <a:rPr lang="it-IT" sz="2000" b="1" dirty="0"/>
              <a:t> </a:t>
            </a:r>
            <a:r>
              <a:rPr lang="it-IT" sz="2000" b="1" dirty="0" err="1"/>
              <a:t>Health</a:t>
            </a:r>
            <a:r>
              <a:rPr lang="it-IT" sz="2000" b="1" dirty="0"/>
              <a:t>(</a:t>
            </a:r>
            <a:r>
              <a:rPr lang="it-IT" sz="2000" b="1" dirty="0" err="1"/>
              <a:t>smart</a:t>
            </a:r>
            <a:r>
              <a:rPr lang="it-IT" sz="2000" b="1" dirty="0"/>
              <a:t>) </a:t>
            </a:r>
            <a:r>
              <a:rPr lang="it-IT" sz="2000" b="1" dirty="0" err="1"/>
              <a:t>Watch</a:t>
            </a:r>
            <a:endParaRPr lang="it-IT" sz="2000" b="1" dirty="0"/>
          </a:p>
        </p:txBody>
      </p:sp>
      <p:sp>
        <p:nvSpPr>
          <p:cNvPr id="5" name="Rettangolo arrotondato 4"/>
          <p:cNvSpPr/>
          <p:nvPr/>
        </p:nvSpPr>
        <p:spPr>
          <a:xfrm>
            <a:off x="742950" y="2495550"/>
            <a:ext cx="37433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Il BENESSERE della Formazione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581275" y="3400425"/>
            <a:ext cx="37433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Rimborso Spese Funerarie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686300" y="2495550"/>
            <a:ext cx="37433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Tutela Mutua </a:t>
            </a:r>
            <a:r>
              <a:rPr lang="it-IT" sz="2000" b="1" dirty="0" err="1"/>
              <a:t>Coeasy</a:t>
            </a:r>
            <a:endParaRPr lang="it-IT" sz="2000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4667250" y="1638300"/>
            <a:ext cx="37433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Rimborso </a:t>
            </a:r>
            <a:r>
              <a:rPr lang="it-IT" sz="2000" b="1" dirty="0" err="1"/>
              <a:t>Flat</a:t>
            </a:r>
            <a:r>
              <a:rPr lang="it-IT" sz="2000" b="1" dirty="0"/>
              <a:t> 24ore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43100" y="4267200"/>
            <a:ext cx="593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il socio ed il suo nucleo famigliare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64C034E-FAC1-284E-A6BE-D49DB3E9B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891" y="491873"/>
            <a:ext cx="1257299" cy="83411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525" y="1521355"/>
            <a:ext cx="8153400" cy="30216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it-IT" sz="2400" dirty="0"/>
              <a:t>COSA E’</a:t>
            </a:r>
          </a:p>
          <a:p>
            <a:pPr algn="just"/>
            <a:r>
              <a:rPr lang="it-IT" sz="2400" dirty="0"/>
              <a:t>Orologio intelligente in grado di monitorare le attività giornaliere ed alcuni parametri di salute (CONTAPASSI, FITNESS, FREQUENZA CARDIACA, PRESSIONE, SATURAZIONE).</a:t>
            </a:r>
          </a:p>
          <a:p>
            <a:pPr algn="just">
              <a:buNone/>
            </a:pPr>
            <a:r>
              <a:rPr lang="it-IT" sz="2400" dirty="0"/>
              <a:t>QUANDO E’ CONSEGNATO</a:t>
            </a:r>
          </a:p>
          <a:p>
            <a:pPr algn="just"/>
            <a:r>
              <a:rPr lang="it-IT" sz="2400" dirty="0"/>
              <a:t>Al momento dell’iscrizione viene ceduto in proprietà al socio.</a:t>
            </a:r>
          </a:p>
          <a:p>
            <a:pPr algn="just"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200" b="1" dirty="0" err="1"/>
              <a:t>Coeasy</a:t>
            </a:r>
            <a:r>
              <a:rPr lang="it-IT" sz="3200" b="1" dirty="0"/>
              <a:t> </a:t>
            </a:r>
            <a:r>
              <a:rPr lang="it-IT" sz="3200" b="1" dirty="0" err="1"/>
              <a:t>Health</a:t>
            </a:r>
            <a:r>
              <a:rPr lang="it-IT" sz="3200" b="1" dirty="0"/>
              <a:t>(</a:t>
            </a:r>
            <a:r>
              <a:rPr lang="it-IT" sz="3200" b="1" dirty="0" err="1"/>
              <a:t>smart</a:t>
            </a:r>
            <a:r>
              <a:rPr lang="it-IT" sz="3200" b="1" dirty="0"/>
              <a:t>) </a:t>
            </a:r>
            <a:r>
              <a:rPr lang="it-IT" sz="3200" b="1" dirty="0" err="1"/>
              <a:t>Watch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57567" y="4876800"/>
            <a:ext cx="299146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Approfondisci a pag. 3 Allegato 01.00 al Regolamento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4CF61C6-1110-564B-B66F-55321912D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114" y="4655485"/>
            <a:ext cx="1487320" cy="98671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525" y="1562099"/>
            <a:ext cx="2381250" cy="29809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1800" dirty="0"/>
              <a:t>COSA E’</a:t>
            </a:r>
          </a:p>
          <a:p>
            <a:r>
              <a:rPr lang="it-IT" sz="1800" dirty="0"/>
              <a:t>Rimborso in 24 ore delle spese sostenute dal nucleo famigliare (compreso animali domestici) che riguardino la salute, la prevenzione o il benessere.</a:t>
            </a:r>
          </a:p>
          <a:p>
            <a:pPr algn="ctr">
              <a:buNone/>
            </a:pPr>
            <a:endParaRPr lang="it-IT" sz="2000" dirty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200" b="1" dirty="0"/>
              <a:t>Rimborso </a:t>
            </a:r>
            <a:r>
              <a:rPr lang="it-IT" sz="3200" b="1" dirty="0" err="1"/>
              <a:t>Flat</a:t>
            </a:r>
            <a:r>
              <a:rPr lang="it-IT" sz="3200" b="1" dirty="0"/>
              <a:t> 24ore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07059" y="4886493"/>
            <a:ext cx="298132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Approfondisci a pag. 4 Allegato 01.00 al Regolamento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831645" y="1562100"/>
            <a:ext cx="3226254" cy="2971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COSA RIMBORSIAMO </a:t>
            </a: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TUTTE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spese documentate e sostenute per Salute, Prevenzione, Benessere - </a:t>
            </a:r>
            <a:r>
              <a:rPr kumimoji="0" lang="it-IT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anche se riferite a malattie pregresse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 frazionate devono essere ricomprese in un periodo di 90gg.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defTabSz="685796">
              <a:lnSpc>
                <a:spcPct val="90000"/>
              </a:lnSpc>
              <a:spcBef>
                <a:spcPts val="750"/>
              </a:spcBef>
              <a:buClr>
                <a:srgbClr val="FAA836"/>
              </a:buClr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</a:rPr>
              <a:t>La quota associativa a </a:t>
            </a:r>
            <a:r>
              <a:rPr lang="it-IT" b="1" dirty="0" err="1">
                <a:solidFill>
                  <a:srgbClr val="FF0000"/>
                </a:solidFill>
              </a:rPr>
              <a:t>Pugli</a:t>
            </a:r>
            <a:r>
              <a:rPr lang="it-IT" b="1" dirty="0">
                <a:solidFill>
                  <a:srgbClr val="FF0000"/>
                </a:solidFill>
              </a:rPr>
              <a:t>@ Ricreativa</a:t>
            </a:r>
          </a:p>
          <a:p>
            <a:pPr marL="171449" marR="0" lvl="0" indent="-171449" algn="ctr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057899" y="1552574"/>
            <a:ext cx="2981326" cy="298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tabLst/>
              <a:defRPr/>
            </a:pPr>
            <a:r>
              <a:rPr lang="it-IT" dirty="0"/>
              <a:t>QUANTO RIMBORSIAMO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Il </a:t>
            </a:r>
            <a:r>
              <a:rPr lang="it-IT" b="1" dirty="0"/>
              <a:t>50%</a:t>
            </a:r>
            <a:r>
              <a:rPr lang="it-IT" dirty="0"/>
              <a:t> delle spese documentate con il massimo di </a:t>
            </a:r>
            <a:r>
              <a:rPr lang="it-IT" b="1" dirty="0">
                <a:solidFill>
                  <a:srgbClr val="143A65"/>
                </a:solidFill>
              </a:rPr>
              <a:t>75</a:t>
            </a:r>
            <a:r>
              <a:rPr lang="it-IT" b="1" dirty="0"/>
              <a:t> </a:t>
            </a:r>
            <a:r>
              <a:rPr lang="it-IT" dirty="0"/>
              <a:t>euro per nucleo e per anno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Solo per 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 19, </a:t>
            </a:r>
            <a:r>
              <a:rPr kumimoji="0" lang="it-IT" b="1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 </a:t>
            </a:r>
            <a:r>
              <a:rPr kumimoji="0" lang="it-IT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delle spese documentate con il massimo di </a:t>
            </a:r>
            <a:r>
              <a:rPr kumimoji="0" lang="it-IT" b="1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</a:t>
            </a:r>
            <a:r>
              <a:rPr kumimoji="0" lang="it-IT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euro per nucleo e per anno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L’intero importo annuale della quota Associativa a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Pugli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 Ricreativa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6D03638-BA22-B44E-8E3A-11E7DBED1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3474" y="1533524"/>
            <a:ext cx="7038975" cy="29809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400" b="1" dirty="0"/>
              <a:t>ESCLUSIONI</a:t>
            </a:r>
          </a:p>
          <a:p>
            <a:r>
              <a:rPr lang="it-IT" sz="2400" dirty="0"/>
              <a:t>Chirurgia Estetica</a:t>
            </a:r>
          </a:p>
          <a:p>
            <a:r>
              <a:rPr lang="it-IT" sz="2400" dirty="0"/>
              <a:t>Cosmesi, trattamenti estetici e cure di bellezza</a:t>
            </a:r>
          </a:p>
          <a:p>
            <a:r>
              <a:rPr lang="it-IT" sz="2400" dirty="0"/>
              <a:t>Integratori alimentari, accessori o indumenti sportivi</a:t>
            </a:r>
          </a:p>
          <a:p>
            <a:r>
              <a:rPr lang="it-IT" sz="2400" dirty="0"/>
              <a:t>Cure non previste dalla medicina ufficiale</a:t>
            </a:r>
          </a:p>
          <a:p>
            <a:r>
              <a:rPr lang="it-IT" sz="2400" dirty="0"/>
              <a:t>Prima dei 30gg. da decorrenza diritto ai sussidi</a:t>
            </a:r>
          </a:p>
          <a:p>
            <a:r>
              <a:rPr lang="it-IT" sz="2400" dirty="0"/>
              <a:t>Soci non in regola con versamenti quote </a:t>
            </a:r>
          </a:p>
          <a:p>
            <a:endParaRPr lang="it-IT" sz="2400" dirty="0"/>
          </a:p>
          <a:p>
            <a:endParaRPr lang="it-IT" sz="1800" dirty="0"/>
          </a:p>
          <a:p>
            <a:endParaRPr lang="it-IT" sz="1800" dirty="0"/>
          </a:p>
          <a:p>
            <a:pPr algn="ctr">
              <a:buNone/>
            </a:pPr>
            <a:endParaRPr lang="it-IT" sz="2000" dirty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200" b="1" dirty="0"/>
              <a:t>Rimborso </a:t>
            </a:r>
            <a:r>
              <a:rPr lang="it-IT" sz="3200" b="1" dirty="0" err="1"/>
              <a:t>Flat</a:t>
            </a:r>
            <a:r>
              <a:rPr lang="it-IT" sz="3200" b="1" dirty="0"/>
              <a:t> 24ore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293886D-B6AD-1147-9750-10AE5AC23B23}"/>
              </a:ext>
            </a:extLst>
          </p:cNvPr>
          <p:cNvSpPr txBox="1"/>
          <p:nvPr/>
        </p:nvSpPr>
        <p:spPr>
          <a:xfrm>
            <a:off x="6107059" y="4886493"/>
            <a:ext cx="298132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Approfondisci a pag. 4 Allegato 01.00 al Regolamento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3563290-F847-104F-9215-DE91DB1ED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6942704"/>
              </p:ext>
            </p:extLst>
          </p:nvPr>
        </p:nvGraphicFramePr>
        <p:xfrm>
          <a:off x="590472" y="223093"/>
          <a:ext cx="796305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1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225">
                <a:tc>
                  <a:txBody>
                    <a:bodyPr/>
                    <a:lstStyle/>
                    <a:p>
                      <a:pPr marL="0" marR="0" indent="0" algn="l" defTabSz="685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Non rimborsabili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Alcuni esempi di </a:t>
                      </a:r>
                      <a:r>
                        <a:rPr lang="it-IT" sz="1600"/>
                        <a:t>spese </a:t>
                      </a:r>
                      <a:r>
                        <a:rPr lang="it-IT" sz="1600" b="1"/>
                        <a:t>non </a:t>
                      </a:r>
                      <a:r>
                        <a:rPr lang="it-IT" sz="1600" b="1" dirty="0"/>
                        <a:t>rimborsabili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r>
                        <a:rPr lang="it-IT" sz="1600" b="1" dirty="0"/>
                        <a:t>Chirurgia Estetica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Correzione di difetti fisici e chirurgia non derivante da patologie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301">
                <a:tc>
                  <a:txBody>
                    <a:bodyPr/>
                    <a:lstStyle/>
                    <a:p>
                      <a:r>
                        <a:rPr lang="it-IT" sz="1600" b="1" dirty="0"/>
                        <a:t>Cure non previste dalla medicina ufficiale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Cure che</a:t>
                      </a:r>
                      <a:r>
                        <a:rPr lang="it-IT" sz="1200" baseline="0" dirty="0"/>
                        <a:t> non hanno validità confermata su un numero considerevole di persone tali da renderle efficaci. In generale non riconosciute dalla comunità scientifica.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225">
                <a:tc>
                  <a:txBody>
                    <a:bodyPr/>
                    <a:lstStyle/>
                    <a:p>
                      <a:pPr marL="0" marR="0" indent="0" algn="l" defTabSz="685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Cosmesi, trattamenti estetici e cure di bellezza</a:t>
                      </a:r>
                    </a:p>
                    <a:p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Creme,</a:t>
                      </a:r>
                      <a:r>
                        <a:rPr lang="it-IT" sz="1200" baseline="0" dirty="0"/>
                        <a:t> cosmetici, trucco, manicure, pedicure, parrucchieri ed estetiste.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7530">
                <a:tc>
                  <a:txBody>
                    <a:bodyPr/>
                    <a:lstStyle/>
                    <a:p>
                      <a:pPr marL="0" marR="0" indent="0" algn="l" defTabSz="685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Integratori alimentari, accessori o indumenti sportivi</a:t>
                      </a:r>
                    </a:p>
                    <a:p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Barrette</a:t>
                      </a:r>
                      <a:r>
                        <a:rPr lang="it-IT" sz="1200" baseline="0" dirty="0"/>
                        <a:t> sostitutive di pranzi, proteine e derivati, integratori </a:t>
                      </a:r>
                      <a:r>
                        <a:rPr lang="it-IT" sz="1200" baseline="0" dirty="0" err="1"/>
                        <a:t>leofilizzati</a:t>
                      </a:r>
                      <a:r>
                        <a:rPr lang="it-IT" sz="1200" baseline="0" dirty="0"/>
                        <a:t>, creatina e prodotti similari. Abbigliamento, accessori e scarpe in genere.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0301">
                <a:tc>
                  <a:txBody>
                    <a:bodyPr/>
                    <a:lstStyle/>
                    <a:p>
                      <a:r>
                        <a:rPr lang="it-IT" sz="1600" b="1" dirty="0"/>
                        <a:t>Prima dei 30gg. da decorrenza diritto ai sussidi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Iscrizione </a:t>
                      </a:r>
                      <a:r>
                        <a:rPr lang="it-IT" sz="1200" dirty="0"/>
                        <a:t>20 dicembre 2020</a:t>
                      </a:r>
                      <a:r>
                        <a:rPr lang="it-IT" sz="1200" baseline="0" dirty="0"/>
                        <a:t>, </a:t>
                      </a:r>
                      <a:r>
                        <a:rPr lang="it-IT" sz="1200" b="1" baseline="0" dirty="0"/>
                        <a:t>decorrenza</a:t>
                      </a:r>
                      <a:r>
                        <a:rPr lang="it-IT" sz="1200" baseline="0" dirty="0"/>
                        <a:t> diritto ai sussidi 01 gennaio 2021, </a:t>
                      </a:r>
                      <a:r>
                        <a:rPr lang="it-IT" sz="1200" b="1" baseline="0" dirty="0"/>
                        <a:t>Non Rimborsabili</a:t>
                      </a:r>
                      <a:r>
                        <a:rPr lang="it-IT" sz="1200" baseline="0" dirty="0"/>
                        <a:t> spese sostenute prima del </a:t>
                      </a:r>
                      <a:r>
                        <a:rPr lang="it-IT" sz="1200" u="sng" baseline="0" dirty="0"/>
                        <a:t>01 febbraio 2021 </a:t>
                      </a:r>
                      <a:r>
                        <a:rPr lang="it-IT" sz="1200" u="none" baseline="0" dirty="0"/>
                        <a:t>(30gg. dalla decorrenza)</a:t>
                      </a:r>
                      <a:endParaRPr lang="it-IT" sz="12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0301">
                <a:tc>
                  <a:txBody>
                    <a:bodyPr/>
                    <a:lstStyle/>
                    <a:p>
                      <a:pPr marL="0" marR="0" indent="0" algn="l" defTabSz="685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Soci non in regola con versamenti quote </a:t>
                      </a:r>
                    </a:p>
                    <a:p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Soci </a:t>
                      </a:r>
                      <a:r>
                        <a:rPr lang="it-IT" sz="1200" baseline="0" dirty="0"/>
                        <a:t> la cui quota associativa risulta, </a:t>
                      </a:r>
                      <a:r>
                        <a:rPr lang="it-IT" sz="1200" b="1" baseline="0" dirty="0"/>
                        <a:t>sospesa </a:t>
                      </a:r>
                      <a:r>
                        <a:rPr lang="it-IT" sz="1200" baseline="0" dirty="0"/>
                        <a:t>(per pagamenti SDD) o </a:t>
                      </a:r>
                      <a:r>
                        <a:rPr lang="it-IT" sz="1200" b="1" baseline="0" dirty="0"/>
                        <a:t>non versata </a:t>
                      </a:r>
                      <a:r>
                        <a:rPr lang="it-IT" sz="1200" baseline="0" dirty="0"/>
                        <a:t>per altre forme di pagamento, oltre 30gg. dalla scadenza e/o sospensione.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2D941F1-FC81-E643-B75F-79313C4FB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525" y="1562099"/>
            <a:ext cx="2381250" cy="29809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000" dirty="0"/>
              <a:t>COME RICHIEDERE IL RIMBORSO</a:t>
            </a:r>
          </a:p>
          <a:p>
            <a:r>
              <a:rPr lang="it-IT" sz="1800" dirty="0" err="1"/>
              <a:t>WhatsApp</a:t>
            </a:r>
            <a:r>
              <a:rPr lang="it-IT" sz="1800" dirty="0"/>
              <a:t> al numero </a:t>
            </a:r>
            <a:r>
              <a:rPr lang="it-IT" sz="2400" b="1" dirty="0"/>
              <a:t>388.4630727</a:t>
            </a:r>
          </a:p>
          <a:p>
            <a:endParaRPr lang="it-IT" sz="1500" u="sng" dirty="0"/>
          </a:p>
          <a:p>
            <a:r>
              <a:rPr lang="it-IT" sz="1500" u="sng" dirty="0"/>
              <a:t>Solo in caso di difficoltà contattare il numero verde </a:t>
            </a:r>
          </a:p>
          <a:p>
            <a:pPr>
              <a:buNone/>
            </a:pPr>
            <a:r>
              <a:rPr lang="it-IT" sz="1500" b="1" dirty="0"/>
              <a:t>        </a:t>
            </a:r>
            <a:r>
              <a:rPr lang="it-IT" sz="2400" b="1" dirty="0"/>
              <a:t>800 197 357</a:t>
            </a:r>
          </a:p>
          <a:p>
            <a:pPr algn="ctr">
              <a:buNone/>
            </a:pPr>
            <a:endParaRPr lang="it-IT" sz="2000" dirty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200" b="1" dirty="0"/>
              <a:t>Rimborso </a:t>
            </a:r>
            <a:r>
              <a:rPr lang="it-IT" sz="3200" b="1" dirty="0" err="1"/>
              <a:t>Flat</a:t>
            </a:r>
            <a:r>
              <a:rPr lang="it-IT" sz="3200" b="1" dirty="0"/>
              <a:t> 24ore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181351" y="1562099"/>
            <a:ext cx="2495550" cy="298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DOCUMENTI DA ALLEGARE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Numero iscrizione socio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Foto/pdf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stato di famiglia o autocertificazione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baseline="0" dirty="0"/>
              <a:t>Foto/pdf documenti di spesa</a:t>
            </a:r>
            <a:r>
              <a:rPr lang="it-IT" dirty="0"/>
              <a:t> (leggibili e non corretti)</a:t>
            </a:r>
            <a:endParaRPr lang="it-IT" baseline="0" dirty="0"/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IBAN conto corrente bancario o postale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057899" y="1552574"/>
            <a:ext cx="2571751" cy="298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tabLst/>
              <a:defRPr/>
            </a:pPr>
            <a:r>
              <a:rPr lang="it-IT" sz="2000" dirty="0"/>
              <a:t>TEMPI </a:t>
            </a:r>
            <a:r>
              <a:rPr lang="it-IT" sz="2000" dirty="0" err="1"/>
              <a:t>DI</a:t>
            </a:r>
            <a:r>
              <a:rPr lang="it-IT" sz="2000" dirty="0"/>
              <a:t> RIMBORSO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tabLst/>
              <a:defRPr/>
            </a:pPr>
            <a:endParaRPr lang="it-IT" sz="2000" dirty="0"/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sz="2000" dirty="0"/>
              <a:t>Entro 24 ore dalla ricezione </a:t>
            </a:r>
            <a:r>
              <a:rPr lang="it-IT" sz="2000" dirty="0" err="1"/>
              <a:t>whatsApp</a:t>
            </a:r>
            <a:r>
              <a:rPr lang="it-IT" sz="2000" dirty="0"/>
              <a:t> della documentazione completa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D459E18-84A9-AC45-B735-93B347E0F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5BAFE8-48BD-0244-87E3-4021DDCB9A7A}"/>
              </a:ext>
            </a:extLst>
          </p:cNvPr>
          <p:cNvSpPr txBox="1"/>
          <p:nvPr/>
        </p:nvSpPr>
        <p:spPr>
          <a:xfrm>
            <a:off x="6107059" y="4886493"/>
            <a:ext cx="298132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Approfondisci a pag. 4 Allegato 01.00 al Regolamento</a:t>
            </a: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525" y="1562099"/>
            <a:ext cx="2381250" cy="29809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1800" dirty="0"/>
              <a:t>COSA E’</a:t>
            </a:r>
          </a:p>
          <a:p>
            <a:r>
              <a:rPr lang="it-IT" sz="1800" dirty="0"/>
              <a:t>Corsi su web per formazione personale  da scegliere tra diverse tematiche.</a:t>
            </a:r>
          </a:p>
          <a:p>
            <a:pPr algn="ctr">
              <a:buNone/>
            </a:pPr>
            <a:endParaRPr lang="it-IT" sz="2000" dirty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200" b="1" dirty="0"/>
              <a:t>Il BENESSERE della Formazione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181351" y="1562099"/>
            <a:ext cx="2495550" cy="298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COME SCEGLIERE IL CORSO</a:t>
            </a: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L’associato riceve un messaggio (</a:t>
            </a:r>
            <a:r>
              <a:rPr lang="it-IT" dirty="0" err="1"/>
              <a:t>whatsApp</a:t>
            </a:r>
            <a:r>
              <a:rPr lang="it-IT" dirty="0"/>
              <a:t> o mail) con un link ed un codice.</a:t>
            </a: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area dedicata </a:t>
            </a:r>
            <a:r>
              <a:rPr kumimoji="0" lang="it-IT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corsi.coeasymutua.it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qualsiasi dispositivo dotato di browser web, compresi </a:t>
            </a:r>
            <a:r>
              <a:rPr kumimoji="0" lang="it-IT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smartphone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dirty="0"/>
              <a:t> e </a:t>
            </a:r>
            <a:r>
              <a:rPr lang="it-IT" dirty="0" err="1"/>
              <a:t>tablet</a:t>
            </a:r>
            <a:r>
              <a:rPr lang="it-IT" dirty="0"/>
              <a:t>, Apple e </a:t>
            </a:r>
            <a:r>
              <a:rPr lang="it-IT" dirty="0" err="1"/>
              <a:t>Android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algn="l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057899" y="1552574"/>
            <a:ext cx="2571751" cy="2980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tabLst/>
              <a:defRPr/>
            </a:pPr>
            <a:r>
              <a:rPr lang="it-IT" dirty="0"/>
              <a:t>COME E QUANDO SEGUIRE IL CORSO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sz="1900" dirty="0"/>
              <a:t>Clicca sul corso prescelto nell’area dedicata, inserisce dati e codice ricevuto.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Entro</a:t>
            </a:r>
            <a:r>
              <a:rPr kumimoji="0" lang="it-IT" sz="19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48 ore riceve mail di attivazione.</a:t>
            </a: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sz="1900" baseline="0" dirty="0"/>
              <a:t>Una volta attivato il corso può accedere senza limiti di ingresso e di tempo</a:t>
            </a: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49" marR="0" lvl="0" indent="-171449" defTabSz="6857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A83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7C0E80A-AF43-DA43-A0DC-F311941AC851}"/>
              </a:ext>
            </a:extLst>
          </p:cNvPr>
          <p:cNvSpPr txBox="1"/>
          <p:nvPr/>
        </p:nvSpPr>
        <p:spPr>
          <a:xfrm>
            <a:off x="6107059" y="4886493"/>
            <a:ext cx="298132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Approfondisci a pag. 5 Allegato 01.00 al Regolamento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A61DE22-5FFA-614C-9851-1264E864C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26" y="4577802"/>
            <a:ext cx="1672892" cy="11098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coeasy_TemplatePP">
  <a:themeElements>
    <a:clrScheme name="coeasy_Colors">
      <a:dk1>
        <a:srgbClr val="143A65"/>
      </a:dk1>
      <a:lt1>
        <a:sysClr val="window" lastClr="FFFFFF"/>
      </a:lt1>
      <a:dk2>
        <a:srgbClr val="143A65"/>
      </a:dk2>
      <a:lt2>
        <a:srgbClr val="FFFFFF"/>
      </a:lt2>
      <a:accent1>
        <a:srgbClr val="FAA836"/>
      </a:accent1>
      <a:accent2>
        <a:srgbClr val="3DBFB8"/>
      </a:accent2>
      <a:accent3>
        <a:srgbClr val="BB8A43"/>
      </a:accent3>
      <a:accent4>
        <a:srgbClr val="329BA1"/>
      </a:accent4>
      <a:accent5>
        <a:srgbClr val="686254"/>
      </a:accent5>
      <a:accent6>
        <a:srgbClr val="236A83"/>
      </a:accent6>
      <a:hlink>
        <a:srgbClr val="3DBFB8"/>
      </a:hlink>
      <a:folHlink>
        <a:srgbClr val="FAA836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3CBF6A4C-A2E4-49A6-A96D-6A3EDEF7FBC0}" vid="{9C65EE34-BE8E-40EA-9D5E-CE5C255905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coeasy_TemplatePP</Template>
  <TotalTime>1261</TotalTime>
  <Words>1010</Words>
  <Application>Microsoft Office PowerPoint</Application>
  <PresentationFormat>Presentazione su schermo (16:10)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Proxima Nova Semibold</vt:lpstr>
      <vt:lpstr>Proxima Nova</vt:lpstr>
      <vt:lpstr>Courier New</vt:lpstr>
      <vt:lpstr>Proxima Nova Bold</vt:lpstr>
      <vt:lpstr>Proxima Nova Light</vt:lpstr>
      <vt:lpstr>coeasy_TemplatePP</vt:lpstr>
      <vt:lpstr>Diapositiva 1</vt:lpstr>
      <vt:lpstr>COEASY Società Nazionale di Mutuo Soccorso</vt:lpstr>
      <vt:lpstr>I 5 sussidi di NOI COEASY CRAL per i soci di </vt:lpstr>
      <vt:lpstr>Coeasy Health(smart) Watch</vt:lpstr>
      <vt:lpstr>Rimborso Flat 24ore</vt:lpstr>
      <vt:lpstr>Rimborso Flat 24ore</vt:lpstr>
      <vt:lpstr>Diapositiva 7</vt:lpstr>
      <vt:lpstr>Rimborso Flat 24ore</vt:lpstr>
      <vt:lpstr>Il BENESSERE della Formazione</vt:lpstr>
      <vt:lpstr>Tutela Mutua Coeasy</vt:lpstr>
      <vt:lpstr>Diapositiva 11</vt:lpstr>
      <vt:lpstr>Diapositiva 12</vt:lpstr>
      <vt:lpstr>Diapositiva 13</vt:lpstr>
      <vt:lpstr>COEASY Società Nazionale di Mutuo Soccorso</vt:lpstr>
      <vt:lpstr>Diapositiva 15</vt:lpstr>
      <vt:lpstr>Rimborso SPESE FUNERARIE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 Point per coeasy</dc:title>
  <dc:creator>GroupAma</dc:creator>
  <cp:lastModifiedBy>Utente</cp:lastModifiedBy>
  <cp:revision>86</cp:revision>
  <dcterms:created xsi:type="dcterms:W3CDTF">2020-10-24T07:57:18Z</dcterms:created>
  <dcterms:modified xsi:type="dcterms:W3CDTF">2022-04-19T13:47:17Z</dcterms:modified>
</cp:coreProperties>
</file>